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3" r:id="rId1"/>
  </p:sldMasterIdLst>
  <p:notesMasterIdLst>
    <p:notesMasterId r:id="rId36"/>
  </p:notesMasterIdLst>
  <p:sldIdLst>
    <p:sldId id="257" r:id="rId2"/>
    <p:sldId id="291" r:id="rId3"/>
    <p:sldId id="293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325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9D211CA-891F-423F-B345-898B76A4342F}">
          <p14:sldIdLst>
            <p14:sldId id="257"/>
            <p14:sldId id="291"/>
            <p14:sldId id="293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25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732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D1C45FB-F940-40D2-9399-65C3066277BA}" type="datetimeFigureOut">
              <a:rPr lang="fa-IR" smtClean="0"/>
              <a:t>07/22/1441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12C11F3-3F8A-4824-A283-5BA8D0E8047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60674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7207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884614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357005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28320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7046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65611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37799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02881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17526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867580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368694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72161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91211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BF2E-0561-4561-BF60-C765F1670446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آموزشکده فنی وحرفه ای  امام خمینی (ره)قاین مدرس:ابراهیم شکوهیان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69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C6CC-51F1-4C7A-B391-934DA9E30D7C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آموزشکده فنی وحرفه ای  امام خمینی (ره)قاین مدرس:ابراهیم شکوهیان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666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4797A-C587-4F9B-8BD5-F898CEC44032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آموزشکده فنی وحرفه ای  امام خمینی (ره)قاین مدرس:ابراهیم شکوهیان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416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E8046-5F6C-4B62-83F7-2C854D57405F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آموزشکده فنی وحرفه ای  امام خمینی (ره)قاین مدرس:ابراهیم شکوهیان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2385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BEEE4-45A5-416D-A675-D47BD3BF2DC0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آموزشکده فنی وحرفه ای  امام خمینی (ره)قاین مدرس:ابراهیم شکوهیان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036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E894-9CAF-4D99-AAB9-C919EA03D909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آموزشکده فنی وحرفه ای  امام خمینی (ره)قاین مدرس:ابراهیم شکوهیان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727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D0EA3-4045-4CD5-8794-4156DD265EDC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آموزشکده فنی وحرفه ای  امام خمینی (ره)قاین مدرس:ابراهیم شکوهیان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180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5E714-9322-4794-999C-A47CB72E5A7D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آموزشکده فنی وحرفه ای  امام خمینی (ره)قاین مدرس:ابراهیم شکوهیان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733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83AE-6974-407B-990B-9F8A174E5280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آموزشکده فنی وحرفه ای  امام خمینی (ره)قاین مدرس:ابراهیم شکوهیان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340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6751-E25B-4D32-9388-37650E9049AD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آموزشکده فنی وحرفه ای  امام خمینی (ره)قاین مدرس:ابراهیم شکوهیان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593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A4F1B-8227-4244-B78C-B28ADEF50513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آموزشکده فنی وحرفه ای  امام خمینی (ره)قاین مدرس:ابراهیم شکوهیان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792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BA77-20B7-41FC-A7B4-8C0601B5EE99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آموزشکده فنی وحرفه ای  امام خمینی (ره)قاین مدرس:ابراهیم شکوهیان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592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879E8-A838-44E6-A8B3-20B77EC3BA2E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آموزشکده فنی وحرفه ای  امام خمینی (ره)قاین مدرس:ابراهیم شکوهیان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537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E3E0-B848-422D-80C3-1B78A8E97C4C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آموزشکده فنی وحرفه ای  امام خمینی (ره)قاین مدرس:ابراهیم شکوهیان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564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D9D5F-D024-4FB6-BBDD-DDCC0A37BD9B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آموزشکده فنی وحرفه ای  امام خمینی (ره)قاین مدرس:ابراهیم شکوهیان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585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34D2-E1DF-4424-B337-1B9E55B377EE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آموزشکده فنی وحرفه ای  امام خمینی (ره)قاین مدرس:ابراهیم شکوهیان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311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175E4-10A8-4B0A-96B0-69016FE6808A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آموزشکده فنی وحرفه ای  امام خمینی (ره)قاین مدرس:ابراهیم شکوهیان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48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2101C69-F892-4094-922A-05CFB6EEE81A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a-IR" smtClean="0"/>
              <a:t>آموزشکده فنی وحرفه ای  امام خمینی (ره)قاین مدرس:ابراهیم شکوهیان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879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hf hdr="0"/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PATRIS\Pictures\Voice%20047-1.m4a" TargetMode="External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78"/>
            <a:ext cx="12249623" cy="689041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7AE-56EB-4450-ACF0-FEF114F82C48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آموزشکده فنی وحرفه ای  امام خمینی (ره)قاین مدرس:ابراهیم شکوهیان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6835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 descr="Canvas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524000"/>
          </a:xfrm>
          <a:blipFill dpi="0" rotWithShape="0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rtl="1"/>
            <a:r>
              <a:rPr lang="fa-IR" sz="3600" b="1">
                <a:solidFill>
                  <a:srgbClr val="000066"/>
                </a:solidFill>
              </a:rPr>
              <a:t>عوامل تاثیرگذار بر تصمیمات کارآفرینانه</a:t>
            </a:r>
            <a:endParaRPr lang="en-US" sz="3600" b="1">
              <a:solidFill>
                <a:srgbClr val="000066"/>
              </a:solidFill>
            </a:endParaRPr>
          </a:p>
        </p:txBody>
      </p:sp>
      <p:graphicFrame>
        <p:nvGraphicFramePr>
          <p:cNvPr id="22589" name="Group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362717"/>
              </p:ext>
            </p:extLst>
          </p:nvPr>
        </p:nvGraphicFramePr>
        <p:xfrm>
          <a:off x="486438" y="1524000"/>
          <a:ext cx="5862240" cy="4167116"/>
        </p:xfrm>
        <a:graphic>
          <a:graphicData uri="http://schemas.openxmlformats.org/drawingml/2006/table">
            <a:tbl>
              <a:tblPr/>
              <a:tblGrid>
                <a:gridCol w="5862240"/>
              </a:tblGrid>
              <a:tr h="9186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اینطورفکرکنید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فکرخودتان را معطوف به عوامل زیرکنید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32484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با دید سازنده و امیدواری بدنبال کسب پول و تامین منابع برای عملی کردن ایده خود باشید.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 واقع گرا باشید و سعی کنید خودتان یک تکیه گاه و یک پشتوانه دست کنید.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 جلب حمایت نزدیکترین افراد خانواده را درفکر خود داشته باشید.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 سعی کنید به تجربه خود امیدوار باشید و نسبت به افزایش آن فکر کنید.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aphicFrame>
        <p:nvGraphicFramePr>
          <p:cNvPr id="22590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529617"/>
              </p:ext>
            </p:extLst>
          </p:nvPr>
        </p:nvGraphicFramePr>
        <p:xfrm>
          <a:off x="6576053" y="1514902"/>
          <a:ext cx="5283851" cy="4189863"/>
        </p:xfrm>
        <a:graphic>
          <a:graphicData uri="http://schemas.openxmlformats.org/drawingml/2006/table">
            <a:tbl>
              <a:tblPr/>
              <a:tblGrid>
                <a:gridCol w="5283851"/>
              </a:tblGrid>
              <a:tr h="9613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اینطورفکرنکنید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نگذارید فکرشما با عوامل زیرمشغول شود.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32285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عذر و بهانه  بی پولی  و نداشتن منابع مالی را نیاورید.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 بدنبال یک پشتوانه قرص و محکم نباشید. بدنبال یک تکیه گاه نباشید.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 به دنبال  مسایل خانوادگی و معذوریت های خانوادگی نباشید.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 احساس بی تجربگی نکنید.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2C81D4-5D42-4C77-8668-F89BD8EA92CF}" type="datetime1">
              <a:rPr lang="en-US" smtClean="0"/>
              <a:t>3/16/2020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آموزشکده فنی وحرفه ای  امام خمینی (ره)قاین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90879-1F6B-4FDD-AEB4-6F7E4141DD72}" type="slidenum">
              <a:rPr lang="fa-IR" smtClean="0"/>
              <a:pPr>
                <a:defRPr/>
              </a:pPr>
              <a:t>10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8489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 descr="Canvas"/>
          <p:cNvSpPr>
            <a:spLocks noGrp="1" noChangeArrowheads="1"/>
          </p:cNvSpPr>
          <p:nvPr>
            <p:ph type="ctrTitle"/>
          </p:nvPr>
        </p:nvSpPr>
        <p:spPr>
          <a:xfrm>
            <a:off x="2043754" y="0"/>
            <a:ext cx="10148245" cy="1066800"/>
          </a:xfrm>
          <a:blipFill dpi="0" rotWithShape="0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rtl="1"/>
            <a:r>
              <a:rPr lang="fa-IR" sz="3600" b="1">
                <a:solidFill>
                  <a:srgbClr val="000066"/>
                </a:solidFill>
              </a:rPr>
              <a:t>ویژگی های شخصیتی کارآفرینان </a:t>
            </a:r>
            <a:endParaRPr lang="en-US" sz="3600" b="1">
              <a:solidFill>
                <a:srgbClr val="000066"/>
              </a:solidFill>
            </a:endParaRPr>
          </a:p>
        </p:txBody>
      </p:sp>
      <p:sp>
        <p:nvSpPr>
          <p:cNvPr id="29699" name="Rectangle 3" descr="Canvas"/>
          <p:cNvSpPr>
            <a:spLocks noGrp="1" noChangeArrowheads="1"/>
          </p:cNvSpPr>
          <p:nvPr>
            <p:ph type="subTitle" idx="1"/>
          </p:nvPr>
        </p:nvSpPr>
        <p:spPr>
          <a:xfrm>
            <a:off x="1352348" y="1066800"/>
            <a:ext cx="10839652" cy="4856328"/>
          </a:xfrm>
          <a:blipFill dpi="0" rotWithShape="0">
            <a:blip r:embed="rId3"/>
            <a:srcRect/>
            <a:tile tx="0" ty="0" sx="100000" sy="100000" flip="none" algn="tl"/>
          </a:blipFill>
        </p:spPr>
        <p:txBody>
          <a:bodyPr>
            <a:normAutofit fontScale="70000" lnSpcReduction="20000"/>
          </a:bodyPr>
          <a:lstStyle/>
          <a:p>
            <a:pPr algn="r"/>
            <a:r>
              <a:rPr lang="fa-IR" sz="2800" dirty="0"/>
              <a:t>    1- افراد مصمم ، جستجوگر و ریسک پذیر</a:t>
            </a:r>
          </a:p>
          <a:p>
            <a:pPr algn="r"/>
            <a:r>
              <a:rPr lang="fa-IR" sz="2800" dirty="0"/>
              <a:t>    2- دارای روحیه نیاز به موفقیت </a:t>
            </a:r>
          </a:p>
          <a:p>
            <a:pPr algn="r"/>
            <a:r>
              <a:rPr lang="fa-IR" sz="2800" dirty="0"/>
              <a:t>    3- داشتن شعور استقلال طلبی ( از نظرشخصیتی و </a:t>
            </a:r>
          </a:p>
          <a:p>
            <a:pPr algn="r"/>
            <a:r>
              <a:rPr lang="fa-IR" sz="2800" dirty="0"/>
              <a:t>        اقتصادی ) </a:t>
            </a:r>
          </a:p>
          <a:p>
            <a:pPr algn="r"/>
            <a:r>
              <a:rPr lang="fa-IR" sz="2800" dirty="0"/>
              <a:t>    4- برخورداری از  قدرت خود کنترلی و  پرهیز از</a:t>
            </a:r>
          </a:p>
          <a:p>
            <a:pPr algn="r"/>
            <a:r>
              <a:rPr lang="fa-IR" sz="2800" dirty="0"/>
              <a:t>        پراکندگی  ذهن  ( میدانم به دنبال چه چیز هستم )</a:t>
            </a:r>
          </a:p>
          <a:p>
            <a:pPr algn="r"/>
            <a:r>
              <a:rPr lang="fa-IR" sz="2800" dirty="0"/>
              <a:t>    5- بردبار و تحمل ناکامیابی و شکست </a:t>
            </a:r>
          </a:p>
          <a:p>
            <a:pPr algn="r"/>
            <a:r>
              <a:rPr lang="fa-IR" sz="2800" dirty="0"/>
              <a:t>    6- شیفته  آنچه را تصورمی کند ( مصمم است )  که </a:t>
            </a:r>
          </a:p>
          <a:p>
            <a:pPr algn="r"/>
            <a:r>
              <a:rPr lang="fa-IR" sz="2800" dirty="0"/>
              <a:t>        باید انجام دهد</a:t>
            </a:r>
          </a:p>
          <a:p>
            <a:pPr algn="r"/>
            <a:r>
              <a:rPr lang="fa-IR" sz="2800" dirty="0"/>
              <a:t>    7- برخوداری ازمقبولیت خوب اجتماعی وبرخوداری</a:t>
            </a:r>
          </a:p>
          <a:p>
            <a:pPr algn="r"/>
            <a:r>
              <a:rPr lang="fa-IR" sz="2800" dirty="0"/>
              <a:t>        از شخصیت جامع پذیر </a:t>
            </a:r>
            <a:endParaRPr lang="en-US" sz="2800" dirty="0"/>
          </a:p>
        </p:txBody>
      </p:sp>
      <p:pic>
        <p:nvPicPr>
          <p:cNvPr id="29700" name="Picture 4" descr="OS3909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5" y="381000"/>
            <a:ext cx="2032000" cy="554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0C20AE-4289-4355-AA7D-23919E48F027}" type="datetime1">
              <a:rPr lang="en-US" smtClean="0"/>
              <a:t>3/16/2020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آموزشکده فنی وحرفه ای  امام خمینی (ره)قاین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94B5C-BA52-4CC3-86CF-536AFE215A75}" type="slidenum">
              <a:rPr lang="fa-IR" smtClean="0"/>
              <a:pPr>
                <a:defRPr/>
              </a:pPr>
              <a:t>11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8069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 descr="Canvas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1143000"/>
          </a:xfrm>
          <a:blipFill dpi="0" rotWithShape="0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r>
              <a:rPr lang="fa-IR" sz="3200" b="1"/>
              <a:t>آنچه را که باید کارآفرینان موفق بدانند(انجام دهند)</a:t>
            </a:r>
            <a:r>
              <a:rPr lang="fa-IR" sz="3600" b="1"/>
              <a:t> </a:t>
            </a:r>
            <a:endParaRPr lang="en-US" sz="3600" b="1"/>
          </a:p>
        </p:txBody>
      </p:sp>
      <p:sp>
        <p:nvSpPr>
          <p:cNvPr id="31747" name="Rectangle 3" descr="Canvas"/>
          <p:cNvSpPr>
            <a:spLocks noGrp="1" noChangeArrowheads="1"/>
          </p:cNvSpPr>
          <p:nvPr>
            <p:ph type="subTitle" idx="1"/>
          </p:nvPr>
        </p:nvSpPr>
        <p:spPr>
          <a:xfrm>
            <a:off x="815413" y="1143000"/>
            <a:ext cx="10766987" cy="4643651"/>
          </a:xfrm>
          <a:blipFill dpi="0" rotWithShape="0">
            <a:blip r:embed="rId3"/>
            <a:srcRect/>
            <a:tile tx="0" ty="0" sx="100000" sy="100000" flip="none" algn="tl"/>
          </a:blipFill>
        </p:spPr>
        <p:txBody>
          <a:bodyPr>
            <a:normAutofit fontScale="62500" lnSpcReduction="20000"/>
          </a:bodyPr>
          <a:lstStyle/>
          <a:p>
            <a:pPr algn="r"/>
            <a:r>
              <a:rPr lang="fa-IR" sz="2800"/>
              <a:t>1</a:t>
            </a:r>
            <a:r>
              <a:rPr lang="fa-IR" sz="2400" b="1"/>
              <a:t>- شناخت تهدیدات و تنگناهای رقابت و روشهای مقابله با آن</a:t>
            </a:r>
          </a:p>
          <a:p>
            <a:pPr algn="r"/>
            <a:r>
              <a:rPr lang="fa-IR" sz="2400" b="1"/>
              <a:t>2- شناسایی ( کشف ) فرصتها</a:t>
            </a:r>
          </a:p>
          <a:p>
            <a:pPr algn="r"/>
            <a:r>
              <a:rPr lang="fa-IR" sz="2400" b="1"/>
              <a:t>3- مشاهده و درک عمیق از نیازها و خواسته های مشتری</a:t>
            </a:r>
          </a:p>
          <a:p>
            <a:pPr algn="r"/>
            <a:r>
              <a:rPr lang="fa-IR" sz="2400" b="1"/>
              <a:t>4- به خال زدن ( حرکت به طرف هدف )</a:t>
            </a:r>
          </a:p>
          <a:p>
            <a:pPr algn="r"/>
            <a:r>
              <a:rPr lang="fa-IR" sz="2400" b="1"/>
              <a:t>5- رهبریت سازمان </a:t>
            </a:r>
          </a:p>
          <a:p>
            <a:pPr algn="r"/>
            <a:r>
              <a:rPr lang="fa-IR" sz="2400" b="1"/>
              <a:t>6- تکمیل حلقه های آگاهی در زمینه اقتصاد و بازار ( اقتصاد </a:t>
            </a:r>
          </a:p>
          <a:p>
            <a:pPr algn="r"/>
            <a:r>
              <a:rPr lang="fa-IR" sz="2400" b="1"/>
              <a:t>    کسب و کار)</a:t>
            </a:r>
          </a:p>
          <a:p>
            <a:pPr algn="r"/>
            <a:r>
              <a:rPr lang="fa-IR" sz="2400" b="1"/>
              <a:t>7- آشنایی با دانش فنی وفن آوری حرفه ای که انتخاب کرده است</a:t>
            </a:r>
          </a:p>
          <a:p>
            <a:pPr algn="r"/>
            <a:r>
              <a:rPr lang="fa-IR" sz="2400" b="1"/>
              <a:t>8- اخلاق کسب و کار</a:t>
            </a:r>
          </a:p>
          <a:p>
            <a:pPr algn="r"/>
            <a:r>
              <a:rPr lang="fa-IR" sz="2400" b="1"/>
              <a:t>9- ادبیات کسب و کار</a:t>
            </a:r>
          </a:p>
          <a:p>
            <a:pPr algn="r"/>
            <a:r>
              <a:rPr lang="fa-IR" sz="2400" b="1"/>
              <a:t>10- برخورداری از قدرت چانه زنی </a:t>
            </a:r>
          </a:p>
          <a:p>
            <a:pPr algn="r"/>
            <a:r>
              <a:rPr lang="fa-IR" sz="2400" b="1"/>
              <a:t>11- انعطاف پذیری</a:t>
            </a:r>
            <a:r>
              <a:rPr lang="fa-IR" sz="2800"/>
              <a:t> </a:t>
            </a:r>
            <a:endParaRPr lang="en-US" sz="2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D066EA-4D64-4364-BD00-C654E4415951}" type="datetime1">
              <a:rPr lang="en-US" smtClean="0"/>
              <a:t>3/16/2020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آموزشکده فنی وحرفه ای  امام خمینی (ره)قاین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94B5C-BA52-4CC3-86CF-536AFE215A75}" type="slidenum">
              <a:rPr lang="fa-IR" smtClean="0"/>
              <a:pPr>
                <a:defRPr/>
              </a:pPr>
              <a:t>12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3819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 descr="Canvas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1447800"/>
          </a:xfrm>
          <a:blipFill dpi="0" rotWithShape="0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r>
              <a:rPr lang="fa-IR" sz="3200" b="1" dirty="0"/>
              <a:t>شاخص های کیفی کارآفرینان آموزش دیده</a:t>
            </a:r>
            <a:br>
              <a:rPr lang="fa-IR" sz="3200" b="1" dirty="0"/>
            </a:br>
            <a:r>
              <a:rPr lang="en-US" sz="3200" b="1" dirty="0"/>
              <a:t>(Learned Entrepreneurial)</a:t>
            </a:r>
            <a:r>
              <a:rPr lang="fa-IR" sz="3600" b="1" dirty="0"/>
              <a:t> </a:t>
            </a:r>
            <a:endParaRPr lang="en-US" sz="3600" b="1" dirty="0"/>
          </a:p>
        </p:txBody>
      </p:sp>
      <p:sp>
        <p:nvSpPr>
          <p:cNvPr id="33795" name="Rectangle 3" descr="Canvas"/>
          <p:cNvSpPr>
            <a:spLocks noGrp="1" noChangeArrowheads="1"/>
          </p:cNvSpPr>
          <p:nvPr>
            <p:ph type="subTitle" idx="1"/>
          </p:nvPr>
        </p:nvSpPr>
        <p:spPr>
          <a:xfrm>
            <a:off x="527381" y="1447800"/>
            <a:ext cx="11055019" cy="4420737"/>
          </a:xfrm>
          <a:blipFill dpi="0" rotWithShape="0">
            <a:blip r:embed="rId3"/>
            <a:srcRect/>
            <a:tile tx="0" ty="0" sx="100000" sy="100000" flip="none" algn="tl"/>
          </a:blipFill>
        </p:spPr>
        <p:txBody>
          <a:bodyPr>
            <a:normAutofit fontScale="85000" lnSpcReduction="20000"/>
          </a:bodyPr>
          <a:lstStyle/>
          <a:p>
            <a:pPr algn="r"/>
            <a:r>
              <a:rPr lang="fa-IR" sz="2800" dirty="0"/>
              <a:t>1</a:t>
            </a:r>
            <a:r>
              <a:rPr lang="fa-IR" sz="2400" b="1" dirty="0"/>
              <a:t>- کاملاً مصمم و با هدف تجزیه و تحلیل شده حرکت می کنند. </a:t>
            </a:r>
          </a:p>
          <a:p>
            <a:pPr algn="r"/>
            <a:r>
              <a:rPr lang="fa-IR" sz="2400" b="1" dirty="0"/>
              <a:t>2- برخوردار از اراده لازم و تاکتیکهای اجرایی کاملاً حساب شده به جهت کسب  موفقیت و رشد هستند.</a:t>
            </a:r>
          </a:p>
          <a:p>
            <a:pPr algn="r"/>
            <a:r>
              <a:rPr lang="fa-IR" sz="2400" b="1" dirty="0"/>
              <a:t>3- حرکت بر اساس فرصتهای شناخته شده وهدفهای تعیین شده مبتنی بر</a:t>
            </a:r>
          </a:p>
          <a:p>
            <a:pPr algn="r"/>
            <a:r>
              <a:rPr lang="fa-IR" sz="2400" b="1" dirty="0"/>
              <a:t>    فرصتها است ( برخلاف سازمانهای غیرکارآفرینی که براساس منابـــع</a:t>
            </a:r>
          </a:p>
          <a:p>
            <a:pPr algn="r"/>
            <a:r>
              <a:rPr lang="fa-IR" sz="2400" b="1" dirty="0"/>
              <a:t>   و یک استراتژی ثابت حرکت می کنند).</a:t>
            </a:r>
          </a:p>
          <a:p>
            <a:pPr algn="r"/>
            <a:r>
              <a:rPr lang="fa-IR" sz="2400" b="1" dirty="0"/>
              <a:t>4- ایجاد شوروشوق درمیان همکاران وتقسیم بندی مسئولیت( کارآفرینان</a:t>
            </a:r>
          </a:p>
          <a:p>
            <a:pPr algn="r"/>
            <a:r>
              <a:rPr lang="fa-IR" sz="2400" b="1" dirty="0"/>
              <a:t>   بسیار مسئولیت پذیر هستند).</a:t>
            </a:r>
          </a:p>
          <a:p>
            <a:pPr algn="r"/>
            <a:r>
              <a:rPr lang="fa-IR" sz="2400" b="1" dirty="0"/>
              <a:t>5- برخورداری از عزم و جزم لازم  برای حل مشکلات ( کارآفرینان تبحر</a:t>
            </a:r>
          </a:p>
          <a:p>
            <a:pPr algn="r"/>
            <a:r>
              <a:rPr lang="fa-IR" sz="2400" b="1" dirty="0"/>
              <a:t>   فراوان در مقابله با مشکلات دارند).</a:t>
            </a:r>
            <a:endParaRPr lang="en-US" sz="2400" b="1" dirty="0"/>
          </a:p>
          <a:p>
            <a:pPr algn="r"/>
            <a:r>
              <a:rPr lang="fa-IR" sz="2800" dirty="0"/>
              <a:t> </a:t>
            </a:r>
            <a:endParaRPr lang="en-US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E74779-F95B-4E58-9A5C-2BD3C0ED534E}" type="datetime1">
              <a:rPr lang="en-US" smtClean="0"/>
              <a:t>3/16/2020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آموزشکده فنی وحرفه ای  امام خمینی (ره)قاین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94B5C-BA52-4CC3-86CF-536AFE215A75}" type="slidenum">
              <a:rPr lang="fa-IR" smtClean="0"/>
              <a:pPr>
                <a:defRPr/>
              </a:pPr>
              <a:t>13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296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 descr="Canvas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1066800"/>
          </a:xfrm>
          <a:blipFill dpi="0" rotWithShape="0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r>
              <a:rPr lang="fa-IR" sz="3200" b="1"/>
              <a:t>شاخص های کیفی کارآفرینان آموزش دیده(دنباله)</a:t>
            </a:r>
            <a:br>
              <a:rPr lang="fa-IR" sz="3200" b="1"/>
            </a:br>
            <a:r>
              <a:rPr lang="en-US" sz="3200" b="1"/>
              <a:t>(Learned Entrepreneurial)</a:t>
            </a:r>
            <a:r>
              <a:rPr lang="fa-IR" sz="3600" b="1"/>
              <a:t> </a:t>
            </a:r>
            <a:endParaRPr lang="en-US" sz="3600" b="1"/>
          </a:p>
        </p:txBody>
      </p:sp>
      <p:sp>
        <p:nvSpPr>
          <p:cNvPr id="35843" name="Rectangle 3" descr="Canvas"/>
          <p:cNvSpPr>
            <a:spLocks noGrp="1" noChangeArrowheads="1"/>
          </p:cNvSpPr>
          <p:nvPr>
            <p:ph type="subTitle" idx="1"/>
          </p:nvPr>
        </p:nvSpPr>
        <p:spPr>
          <a:xfrm>
            <a:off x="701147" y="1066800"/>
            <a:ext cx="11055019" cy="4788090"/>
          </a:xfrm>
          <a:blipFill dpi="0" rotWithShape="0">
            <a:blip r:embed="rId3"/>
            <a:srcRect/>
            <a:tile tx="0" ty="0" sx="100000" sy="100000" flip="none" algn="tl"/>
          </a:blipFill>
        </p:spPr>
        <p:txBody>
          <a:bodyPr>
            <a:normAutofit fontScale="77500" lnSpcReduction="20000"/>
          </a:bodyPr>
          <a:lstStyle/>
          <a:p>
            <a:pPr algn="r"/>
            <a:r>
              <a:rPr lang="fa-IR" sz="2800" dirty="0"/>
              <a:t>- تصمیم گیری عاقلانه و مبتنی بر تجزیه و تحلیل دقیق مسایل</a:t>
            </a:r>
          </a:p>
          <a:p>
            <a:pPr algn="r"/>
            <a:r>
              <a:rPr lang="fa-IR" sz="2400" b="1" dirty="0"/>
              <a:t>    </a:t>
            </a:r>
            <a:r>
              <a:rPr lang="fa-IR" sz="2800" b="1" dirty="0"/>
              <a:t>*</a:t>
            </a:r>
            <a:r>
              <a:rPr lang="fa-IR" sz="2400" b="1" dirty="0"/>
              <a:t> تصمیم گیری براساس دیدن نقاط قوت و ضعف</a:t>
            </a:r>
          </a:p>
          <a:p>
            <a:pPr algn="r"/>
            <a:r>
              <a:rPr lang="fa-IR" sz="2400" b="1" dirty="0"/>
              <a:t>    </a:t>
            </a:r>
            <a:r>
              <a:rPr lang="fa-IR" sz="2800" b="1" dirty="0"/>
              <a:t>* </a:t>
            </a:r>
            <a:r>
              <a:rPr lang="fa-IR" sz="2400" b="1" dirty="0"/>
              <a:t>تصمیم گیری براساس میزان قدرت انعطاف پذیری</a:t>
            </a:r>
          </a:p>
          <a:p>
            <a:pPr algn="r"/>
            <a:r>
              <a:rPr lang="fa-IR" sz="2400" b="1" dirty="0"/>
              <a:t>    </a:t>
            </a:r>
            <a:r>
              <a:rPr lang="fa-IR" sz="2800" b="1" dirty="0"/>
              <a:t>*</a:t>
            </a:r>
            <a:r>
              <a:rPr lang="fa-IR" sz="2400" b="1" dirty="0"/>
              <a:t> تصمیم گیری بر اساس ریسکهایی که موفقیت را تا حدودی  تضمین </a:t>
            </a:r>
          </a:p>
          <a:p>
            <a:pPr algn="r"/>
            <a:r>
              <a:rPr lang="fa-IR" sz="2400" b="1" dirty="0"/>
              <a:t>       می کند</a:t>
            </a:r>
          </a:p>
          <a:p>
            <a:pPr algn="r"/>
            <a:r>
              <a:rPr lang="fa-IR" sz="2400" b="1" dirty="0"/>
              <a:t> 7- تجزیه و تحلیل بازخوردها برای تصمیمات آینده </a:t>
            </a:r>
          </a:p>
          <a:p>
            <a:pPr algn="r"/>
            <a:r>
              <a:rPr lang="fa-IR" sz="2400" b="1" dirty="0"/>
              <a:t> 8- برخورداری ازاعتماد به نفس کامل و کنترل هیجانات واحساسات خام</a:t>
            </a:r>
          </a:p>
          <a:p>
            <a:pPr algn="r"/>
            <a:r>
              <a:rPr lang="fa-IR" sz="2400" b="1" dirty="0"/>
              <a:t>     درونی </a:t>
            </a:r>
          </a:p>
          <a:p>
            <a:pPr algn="r"/>
            <a:r>
              <a:rPr lang="fa-IR" sz="2400" b="1" dirty="0"/>
              <a:t> 9- تحمل ناملایمات ، شکستها ، طولانی شدن  فرآیند موفقیت و ابهامات </a:t>
            </a:r>
          </a:p>
          <a:p>
            <a:pPr algn="r"/>
            <a:r>
              <a:rPr lang="fa-IR" sz="2400" b="1" dirty="0"/>
              <a:t>10- برخوداری از ریسکهای محاسبه شده و  شریک کردن همکاران  در</a:t>
            </a:r>
          </a:p>
          <a:p>
            <a:pPr algn="r"/>
            <a:r>
              <a:rPr lang="fa-IR" sz="2400" b="1" dirty="0"/>
              <a:t>      ریسک ها</a:t>
            </a:r>
            <a:r>
              <a:rPr lang="fa-IR" sz="2800" dirty="0"/>
              <a:t> </a:t>
            </a:r>
            <a:endParaRPr lang="en-US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872C3C-1580-498D-8799-EDE1E1F5ECCD}" type="datetime1">
              <a:rPr lang="en-US" smtClean="0"/>
              <a:t>3/16/2020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آموزشکده فنی وحرفه ای  امام خمینی (ره)قاین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94B5C-BA52-4CC3-86CF-536AFE215A75}" type="slidenum">
              <a:rPr lang="fa-IR" smtClean="0"/>
              <a:pPr>
                <a:defRPr/>
              </a:pPr>
              <a:t>14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3877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 descr="Canvas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1447800"/>
          </a:xfrm>
          <a:blipFill dpi="0" rotWithShape="0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r>
              <a:rPr lang="fa-IR" sz="3200" b="1"/>
              <a:t>شاخص های کیفی کارآفرینان آموزش دیده(دنباله)</a:t>
            </a:r>
            <a:br>
              <a:rPr lang="fa-IR" sz="3200" b="1"/>
            </a:br>
            <a:r>
              <a:rPr lang="en-US" sz="3200" b="1"/>
              <a:t>(Learned Entrepreneurial)</a:t>
            </a:r>
            <a:r>
              <a:rPr lang="fa-IR" sz="3600" b="1"/>
              <a:t> </a:t>
            </a:r>
            <a:endParaRPr lang="en-US" sz="3600" b="1"/>
          </a:p>
        </p:txBody>
      </p:sp>
      <p:sp>
        <p:nvSpPr>
          <p:cNvPr id="37891" name="Rectangle 3" descr="Canvas"/>
          <p:cNvSpPr>
            <a:spLocks noGrp="1" noChangeArrowheads="1"/>
          </p:cNvSpPr>
          <p:nvPr>
            <p:ph type="subTitle" idx="1"/>
          </p:nvPr>
        </p:nvSpPr>
        <p:spPr>
          <a:xfrm>
            <a:off x="350437" y="1434152"/>
            <a:ext cx="11343051" cy="4311556"/>
          </a:xfrm>
          <a:blipFill dpi="0" rotWithShape="0">
            <a:blip r:embed="rId3"/>
            <a:srcRect/>
            <a:tile tx="0" ty="0" sx="100000" sy="100000" flip="none" algn="tl"/>
          </a:blipFill>
        </p:spPr>
        <p:txBody>
          <a:bodyPr>
            <a:normAutofit fontScale="92500" lnSpcReduction="20000"/>
          </a:bodyPr>
          <a:lstStyle/>
          <a:p>
            <a:pPr algn="r"/>
            <a:r>
              <a:rPr lang="fa-IR" sz="2800" dirty="0"/>
              <a:t>11-عدم برخورداری ازاحساس غرور کاذب و یا ذوقزدگی آنی </a:t>
            </a:r>
          </a:p>
          <a:p>
            <a:pPr algn="r"/>
            <a:r>
              <a:rPr lang="fa-IR" sz="2800" dirty="0"/>
              <a:t>     واستفاده از قدرت کسب شده برای  طراحی کارهای بزرگتر</a:t>
            </a:r>
          </a:p>
          <a:p>
            <a:pPr algn="r"/>
            <a:r>
              <a:rPr lang="fa-IR" sz="2800" dirty="0"/>
              <a:t>12- اهل مشاورت در تصمیم گیری ها و تصمیم سازی ها</a:t>
            </a:r>
          </a:p>
          <a:p>
            <a:pPr algn="r"/>
            <a:r>
              <a:rPr lang="fa-IR" sz="2800" dirty="0"/>
              <a:t>13-هنرتبدیل تفکرات وریسکهای فردی به تفکرات و ریسکهای</a:t>
            </a:r>
          </a:p>
          <a:p>
            <a:pPr algn="r"/>
            <a:r>
              <a:rPr lang="fa-IR" sz="2800" dirty="0"/>
              <a:t>     گروهی</a:t>
            </a:r>
          </a:p>
          <a:p>
            <a:pPr algn="r"/>
            <a:r>
              <a:rPr lang="fa-IR" sz="2800" dirty="0"/>
              <a:t>14- شناسایی منابع در جزیی ترین نیازها</a:t>
            </a:r>
          </a:p>
          <a:p>
            <a:pPr algn="r"/>
            <a:r>
              <a:rPr lang="fa-IR" sz="2800" dirty="0"/>
              <a:t>15- تسلط برسازمان و رهبریت فعالیتهای انجام گرفته درارتباط</a:t>
            </a:r>
          </a:p>
          <a:p>
            <a:pPr algn="r"/>
            <a:r>
              <a:rPr lang="fa-IR" sz="2800" dirty="0"/>
              <a:t>    با پروژه تعیین شده </a:t>
            </a:r>
            <a:endParaRPr lang="en-US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13FF51-D121-48BB-AF62-374A1F49168E}" type="datetime1">
              <a:rPr lang="en-US" smtClean="0"/>
              <a:t>3/16/2020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آموزشکده فنی وحرفه ای  امام خمینی (ره)قاین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94B5C-BA52-4CC3-86CF-536AFE215A75}" type="slidenum">
              <a:rPr lang="fa-IR" smtClean="0"/>
              <a:pPr>
                <a:defRPr/>
              </a:pPr>
              <a:t>15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1289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 descr="Canvas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1447800"/>
          </a:xfrm>
          <a:blipFill dpi="0" rotWithShape="0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r>
              <a:rPr lang="fa-IR" sz="3200" b="1"/>
              <a:t>شاخص های کیفی کارآفرینان آموزش دیده(دنباله)</a:t>
            </a:r>
            <a:br>
              <a:rPr lang="fa-IR" sz="3200" b="1"/>
            </a:br>
            <a:r>
              <a:rPr lang="en-US" sz="3200" b="1"/>
              <a:t>(Learned Entrepreneurial)</a:t>
            </a:r>
            <a:r>
              <a:rPr lang="fa-IR" sz="3600" b="1"/>
              <a:t> </a:t>
            </a:r>
            <a:endParaRPr lang="en-US" sz="3600" b="1"/>
          </a:p>
        </p:txBody>
      </p:sp>
      <p:sp>
        <p:nvSpPr>
          <p:cNvPr id="39939" name="Rectangle 3" descr="Canvas"/>
          <p:cNvSpPr>
            <a:spLocks noGrp="1" noChangeArrowheads="1"/>
          </p:cNvSpPr>
          <p:nvPr>
            <p:ph type="subTitle" idx="1"/>
          </p:nvPr>
        </p:nvSpPr>
        <p:spPr>
          <a:xfrm>
            <a:off x="185711" y="1364776"/>
            <a:ext cx="11582400" cy="4435523"/>
          </a:xfrm>
          <a:blipFill dpi="0" rotWithShape="0">
            <a:blip r:embed="rId3"/>
            <a:srcRect/>
            <a:tile tx="0" ty="0" sx="100000" sy="100000" flip="none" algn="tl"/>
          </a:blipFill>
        </p:spPr>
        <p:txBody>
          <a:bodyPr>
            <a:normAutofit fontScale="70000" lnSpcReduction="20000"/>
          </a:bodyPr>
          <a:lstStyle/>
          <a:p>
            <a:pPr algn="r"/>
            <a:endParaRPr lang="fa-IR" sz="2800" dirty="0"/>
          </a:p>
          <a:p>
            <a:pPr algn="r"/>
            <a:r>
              <a:rPr lang="fa-IR" sz="2800" dirty="0"/>
              <a:t>16- برخوردارازقدرت نوآوری و افزایش دانش لازم در همین </a:t>
            </a:r>
          </a:p>
          <a:p>
            <a:pPr algn="r"/>
            <a:r>
              <a:rPr lang="fa-IR" sz="2800" dirty="0"/>
              <a:t>    خصوص</a:t>
            </a:r>
          </a:p>
          <a:p>
            <a:pPr algn="r"/>
            <a:r>
              <a:rPr lang="fa-IR" sz="2800" dirty="0"/>
              <a:t>17- ایجادتحرک فراوان درهمکاران برای افزایش خلاقیتها و</a:t>
            </a:r>
          </a:p>
          <a:p>
            <a:pPr algn="r"/>
            <a:r>
              <a:rPr lang="fa-IR" sz="2800" dirty="0"/>
              <a:t>      نوآوری های فردی و تبدیل آن به نوآوری سازمانی</a:t>
            </a:r>
          </a:p>
          <a:p>
            <a:pPr algn="r"/>
            <a:r>
              <a:rPr lang="fa-IR" sz="2800" dirty="0"/>
              <a:t>18- بکارگیری “مهندسی ارزش” در فرآیند  تکمیل  و اجـرای </a:t>
            </a:r>
          </a:p>
          <a:p>
            <a:pPr algn="r"/>
            <a:r>
              <a:rPr lang="fa-IR" sz="2800" dirty="0"/>
              <a:t>      نوآوری ها در سازمان</a:t>
            </a:r>
            <a:endParaRPr lang="en-US" sz="2800" dirty="0"/>
          </a:p>
          <a:p>
            <a:pPr algn="r"/>
            <a:endParaRPr lang="fa-IR" sz="2800" dirty="0"/>
          </a:p>
          <a:p>
            <a:pPr algn="r"/>
            <a:endParaRPr lang="fa-IR" sz="2800" dirty="0"/>
          </a:p>
          <a:p>
            <a:pPr algn="r"/>
            <a:r>
              <a:rPr lang="fa-IR" sz="2400" b="1" dirty="0"/>
              <a:t>   </a:t>
            </a:r>
            <a:endParaRPr lang="en-US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F43528-8C66-4E6C-B2B5-18E1729E1FD5}" type="datetime1">
              <a:rPr lang="en-US" smtClean="0"/>
              <a:t>3/16/2020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آموزشکده فنی وحرفه ای  امام خمینی (ره)قاین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94B5C-BA52-4CC3-86CF-536AFE215A75}" type="slidenum">
              <a:rPr lang="fa-IR" smtClean="0"/>
              <a:pPr>
                <a:defRPr/>
              </a:pPr>
              <a:t>16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064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113657" y="326647"/>
            <a:ext cx="60596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مهمترین عناصر فرآیند کار آفرینی:</a:t>
            </a:r>
            <a:endParaRPr lang="en-US" sz="4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1963" y="857233"/>
            <a:ext cx="11430037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14350" indent="-514350" algn="ctr"/>
            <a:r>
              <a:rPr lang="fa-I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1- کار آفرین                                                           </a:t>
            </a:r>
          </a:p>
          <a:p>
            <a:pPr marL="514350" indent="-514350" algn="ctr"/>
            <a:r>
              <a:rPr lang="fa-I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2- منابع و امکانات                                                  </a:t>
            </a:r>
          </a:p>
          <a:p>
            <a:pPr marL="514350" indent="-514350" algn="ctr"/>
            <a:r>
              <a:rPr lang="fa-I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3- ساختار                                                          </a:t>
            </a:r>
          </a:p>
          <a:p>
            <a:pPr marL="514350" indent="-514350" algn="ctr"/>
            <a:r>
              <a:rPr lang="fa-I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4- استراتژی                                                      </a:t>
            </a:r>
          </a:p>
          <a:p>
            <a:pPr marL="514350" indent="-514350" algn="ctr"/>
            <a:r>
              <a:rPr lang="fa-I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5- فرصت ها و تهدیدها                                              </a:t>
            </a:r>
          </a:p>
        </p:txBody>
      </p:sp>
      <p:pic>
        <p:nvPicPr>
          <p:cNvPr id="11" name="Picture 10" descr="20181010_1549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09" y="3500439"/>
            <a:ext cx="7261503" cy="250947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DA252-132B-4E4C-B59F-C346690B2270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آموزشکده فنی وحرفه ای  امام خمینی (ره)قاین مدرس:ابراهیم شکوهیان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5159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73702" y="462226"/>
            <a:ext cx="56236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تاثیر کار آفرین بر روی فرهنگ:</a:t>
            </a:r>
            <a:endParaRPr lang="en-US" sz="4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4484" y="1696145"/>
            <a:ext cx="11127316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fa-IR" sz="36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ارتباط میان کار آفرین و فرهنگ از دو سو قابل بحث است    </a:t>
            </a:r>
          </a:p>
          <a:p>
            <a:pPr algn="ctr" rtl="1"/>
            <a:r>
              <a:rPr lang="fa-IR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از یک سو نتایج کار آفرینی است که بر جامعه تاثیر می گذارد</a:t>
            </a:r>
          </a:p>
          <a:p>
            <a:pPr algn="ctr" rtl="1"/>
            <a:r>
              <a:rPr lang="fa-IR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از سوی دیگر خود فرایند کار آفرینی و فرهنگ حاکم بر آن است.</a:t>
            </a:r>
          </a:p>
          <a:p>
            <a:pPr algn="ctr" rtl="1"/>
            <a:r>
              <a:rPr lang="fa-IR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که هم متاثر از مبانی فرهنگ جامعه است و هم می تواند در آن</a:t>
            </a:r>
          </a:p>
          <a:p>
            <a:pPr algn="ctr" rtl="1"/>
            <a:r>
              <a:rPr lang="fa-IR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تحولات اساسی ایجاد کند.</a:t>
            </a:r>
          </a:p>
          <a:p>
            <a:pPr algn="ctr" rtl="1"/>
            <a:r>
              <a:rPr lang="fa-IR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کار آفرینی با ایجاد فرصت های شغلی و تولید ثروت و بهبود شرایط اقتصادی پیش زمینه اساسی برای ارتقای سطح فرهنگ جامعه می باشد.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DB104-6B2B-4F1E-BA61-92B9058B6E85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آموزشکده فنی وحرفه ای  امام خمینی (ره)قاین مدرس:ابراهیم شکوهیان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15536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46179" y="432654"/>
            <a:ext cx="86244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تاثیر کار آفرینی بر روی محیط اجتماعی و اقتصاد:</a:t>
            </a:r>
            <a:endParaRPr lang="en-US" sz="4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0426" y="1354950"/>
            <a:ext cx="11239579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fa-IR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1- موجب اشتغال می شود.</a:t>
            </a:r>
          </a:p>
          <a:p>
            <a:pPr algn="r"/>
            <a:r>
              <a:rPr lang="fa-I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2- باعث افزایش سود و سرمایه گذاران می شود.</a:t>
            </a:r>
          </a:p>
          <a:p>
            <a:pPr algn="r"/>
            <a:r>
              <a:rPr lang="fa-IR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3- موجب دگرگونی ارزش ها و تحول ماهیت آنها می شود.</a:t>
            </a:r>
          </a:p>
          <a:p>
            <a:pPr algn="r"/>
            <a:r>
              <a:rPr lang="fa-I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4- موجب پر شدن شکاف ها و </a:t>
            </a:r>
            <a:r>
              <a:rPr lang="fa-IR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خلاهای</a:t>
            </a:r>
            <a:r>
              <a:rPr lang="fa-I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بازار کار می شود.</a:t>
            </a:r>
          </a:p>
          <a:p>
            <a:pPr algn="r"/>
            <a:r>
              <a:rPr lang="fa-IR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5- موجب گذر از رکود اقتصادی و جبران عقب ماندگی اقتصادی و آسان شدن روند رشد و توسعه کشور.</a:t>
            </a:r>
          </a:p>
          <a:p>
            <a:pPr algn="r"/>
            <a:r>
              <a:rPr lang="fa-I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6- عوامل و شرایط لازم را برای تولید کالاها محصولات و بازاریابی آنها فراهم می سازد.</a:t>
            </a:r>
          </a:p>
          <a:p>
            <a:pPr algn="r"/>
            <a:endParaRPr lang="en-US" sz="32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4DDA-5704-4BF9-8619-B77CB4E6E157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dirty="0" smtClean="0"/>
              <a:t>آموزشکده فنی وحرفه ای  امام خمینی (ره)قاین مدرس:ابراهیم شکوهیان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8452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764275" y="3435531"/>
            <a:ext cx="11068333" cy="2733257"/>
          </a:xfrm>
        </p:spPr>
        <p:txBody>
          <a:bodyPr>
            <a:normAutofit fontScale="85000" lnSpcReduction="20000"/>
          </a:bodyPr>
          <a:lstStyle/>
          <a:p>
            <a:r>
              <a:rPr lang="fa-IR" sz="9600" dirty="0">
                <a:solidFill>
                  <a:srgbClr val="0F0044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دانشگاه فنی و حرفه ای</a:t>
            </a:r>
            <a:endParaRPr lang="en-US" sz="9600" dirty="0">
              <a:solidFill>
                <a:srgbClr val="0F0044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r>
              <a:rPr lang="fa-IR" sz="9600" dirty="0">
                <a:solidFill>
                  <a:srgbClr val="0F0044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آموزشکده فنی و حرفه ای امام خمینی (ره) قاین</a:t>
            </a:r>
            <a:endParaRPr lang="en-US" sz="9600" dirty="0">
              <a:solidFill>
                <a:srgbClr val="0F0044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4" t="1" r="25902" b="46477"/>
          <a:stretch/>
        </p:blipFill>
        <p:spPr>
          <a:xfrm>
            <a:off x="3957851" y="170759"/>
            <a:ext cx="3725649" cy="3060621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68F2-ACA6-4640-A1C2-BEC19D8D73C0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آموزشکده فنی وحرفه ای  امام خمینی (ره)قاین مدرس:ابراهیم شکوهیان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4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09" y="214291"/>
            <a:ext cx="11239579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fa-IR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7- کار آفرینی به هنگام بحران و ناتوانی بخش خصوصی در ایجاد اشتغال می تواند باعث جلوگیری از پس روی شود.</a:t>
            </a:r>
          </a:p>
          <a:p>
            <a:pPr algn="r"/>
            <a:r>
              <a:rPr lang="fa-I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8- باعث تامین رفاه اجتماعی.</a:t>
            </a:r>
          </a:p>
          <a:p>
            <a:pPr algn="r"/>
            <a:r>
              <a:rPr lang="fa-IR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9-موجب رقابت صنایع و بالا رفتن کیفیت کالا می شود.</a:t>
            </a:r>
          </a:p>
          <a:p>
            <a:pPr algn="r"/>
            <a:r>
              <a:rPr lang="fa-I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10- تقویت و تکامل صنایع داخلی می شود.</a:t>
            </a:r>
          </a:p>
          <a:p>
            <a:pPr algn="r"/>
            <a:r>
              <a:rPr lang="fa-IR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11- موجب به وجود آمدن محصولات و خدمات و روش ها </a:t>
            </a:r>
          </a:p>
          <a:p>
            <a:pPr algn="r"/>
            <a:r>
              <a:rPr lang="fa-I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سیاست ها و افکار و راه کار های نو برای حل مشکلات می شود.</a:t>
            </a:r>
            <a:endParaRPr lang="en-US" sz="32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2" descr="20181010_1548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09" y="3753721"/>
            <a:ext cx="8586470" cy="212515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E4C60-503C-4E4D-B95B-CA657E489D9B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آموزشکده فنی وحرفه ای  امام خمینی (ره)قاین مدرس:ابراهیم شکوهیان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7711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0459" y="770649"/>
            <a:ext cx="11417884" cy="47705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fa-IR" sz="4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تاثیر سرمایه روانشناختی مثبت بر روی کار آفرینی:</a:t>
            </a:r>
          </a:p>
          <a:p>
            <a:pPr algn="just" rtl="1"/>
            <a:endParaRPr lang="fa-IR" sz="40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 rtl="1"/>
            <a:r>
              <a:rPr lang="fa-I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امیدواری و تاب آوری و خوش بینی و خود کارآمدی در کنار هم</a:t>
            </a:r>
          </a:p>
          <a:p>
            <a:pPr algn="just" rtl="1"/>
            <a:r>
              <a:rPr lang="fa-IR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عاملی را با عنوان روان شناختی تشکیل می دهند.</a:t>
            </a:r>
          </a:p>
          <a:p>
            <a:pPr algn="just" rtl="1"/>
            <a:r>
              <a:rPr lang="fa-I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به عبارت دیگر این عوامل در مجموع یک منبع یا عامل نهفته جدیدی را تشکیل می دهند.که هر یک از این ها نمایان است.</a:t>
            </a:r>
          </a:p>
          <a:p>
            <a:pPr algn="just" rtl="1"/>
            <a:endParaRPr lang="fa-IR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 rtl="1"/>
            <a:r>
              <a:rPr lang="fa-I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بنابراین سرمایه روان شناختی از متغیرهای روان شناختی مثبت </a:t>
            </a:r>
          </a:p>
          <a:p>
            <a:pPr algn="just" rtl="1"/>
            <a:r>
              <a:rPr lang="fa-I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گرایی تشکیل شده است.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7831A-FBF6-4339-8047-7B6131772C98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آموزشکده فنی وحرفه ای  امام خمینی (ره)قاین مدرس:ابراهیم شکوهیان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761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67261" y="353943"/>
            <a:ext cx="26853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fa-IR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خود کار آمدی:</a:t>
            </a:r>
            <a:endParaRPr lang="en-US" sz="4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709" y="1836673"/>
            <a:ext cx="11334829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fa-IR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منشا آن پژوهش و نظریه شناختی اجتماعی </a:t>
            </a:r>
            <a:r>
              <a:rPr lang="fa-IR" sz="32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بندیورا</a:t>
            </a:r>
            <a:r>
              <a:rPr lang="fa-IR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است.</a:t>
            </a:r>
          </a:p>
          <a:p>
            <a:pPr algn="r"/>
            <a:r>
              <a:rPr lang="fa-I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و می توان به سادگی آن را اعتماد به نفس نامید.</a:t>
            </a:r>
          </a:p>
          <a:p>
            <a:pPr algn="r"/>
            <a:r>
              <a:rPr lang="fa-IR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ویژگی های خود کار آمدی:</a:t>
            </a:r>
          </a:p>
          <a:p>
            <a:pPr algn="r"/>
            <a:r>
              <a:rPr lang="fa-I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1-هدف </a:t>
            </a:r>
            <a:r>
              <a:rPr lang="fa-IR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والایی</a:t>
            </a:r>
            <a:r>
              <a:rPr lang="fa-I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برای خود تعیین می کند.</a:t>
            </a:r>
          </a:p>
          <a:p>
            <a:pPr algn="r"/>
            <a:r>
              <a:rPr lang="fa-IR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2-انگیزه فردی آن ها به شدت بالاست.</a:t>
            </a:r>
          </a:p>
          <a:p>
            <a:pPr algn="r"/>
            <a:r>
              <a:rPr lang="fa-I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3-برای </a:t>
            </a:r>
            <a:r>
              <a:rPr lang="fa-IR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بدستیابی</a:t>
            </a:r>
            <a:r>
              <a:rPr lang="fa-I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به هدف های خود از هیچ تلاشی مضایقه </a:t>
            </a:r>
            <a:r>
              <a:rPr lang="fa-IR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نمی</a:t>
            </a:r>
            <a:r>
              <a:rPr lang="fa-I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کنند.</a:t>
            </a:r>
          </a:p>
          <a:p>
            <a:pPr algn="r"/>
            <a:r>
              <a:rPr lang="fa-IR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4-در رویارویی با موانع ثابت قدم هستند.</a:t>
            </a:r>
            <a:endParaRPr lang="en-US" sz="32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33F67-F5B6-433A-8E4C-0496DD54A510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آموزشکده فنی وحرفه ای  امام خمینی (ره)قاین مدرس:ابراهیم شکوهیان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1981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79355" y="204717"/>
            <a:ext cx="18886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fa-IR" sz="4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امیدواری:</a:t>
            </a:r>
            <a:endParaRPr lang="en-US" sz="4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4816" y="916262"/>
            <a:ext cx="1137773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fa-IR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حالت </a:t>
            </a:r>
            <a:r>
              <a:rPr lang="fa-IR" sz="32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انگیزشی</a:t>
            </a:r>
            <a:r>
              <a:rPr lang="fa-IR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مثبتی که از احساس موفقیت آمیز برنامه ریزی</a:t>
            </a:r>
          </a:p>
          <a:p>
            <a:pPr algn="r"/>
            <a:r>
              <a:rPr lang="fa-I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برای دستیابی به هدف ناشی شده است.</a:t>
            </a:r>
            <a:endParaRPr lang="en-US" sz="32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42298" y="2002455"/>
            <a:ext cx="21627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fa-IR" sz="4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خوش بینی:</a:t>
            </a:r>
            <a:endParaRPr lang="en-US" sz="4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08" y="3053467"/>
            <a:ext cx="1133482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fa-IR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افراد خوش بین در رویارویی با شکست و موفقیت چنین عمل می کنند:</a:t>
            </a:r>
          </a:p>
          <a:p>
            <a:pPr algn="r"/>
            <a:r>
              <a:rPr lang="fa-I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1-بر </a:t>
            </a:r>
            <a:r>
              <a:rPr lang="fa-IR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اسنادهای</a:t>
            </a:r>
            <a:r>
              <a:rPr lang="fa-I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کلی تکیه می کنند.</a:t>
            </a:r>
          </a:p>
          <a:p>
            <a:pPr algn="r"/>
            <a:r>
              <a:rPr lang="fa-IR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2-اسناد </a:t>
            </a:r>
            <a:r>
              <a:rPr lang="fa-IR" sz="32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هایشان</a:t>
            </a:r>
            <a:r>
              <a:rPr lang="fa-IR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پایدار است.</a:t>
            </a:r>
          </a:p>
          <a:p>
            <a:pPr algn="r"/>
            <a:r>
              <a:rPr lang="fa-IR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3-موفقیت را به توانایی درونی خود نسبت می دهند.</a:t>
            </a:r>
          </a:p>
          <a:p>
            <a:pPr algn="r"/>
            <a:r>
              <a:rPr lang="fa-IR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4-در رویارویی با ناکامی ها شکست را به عوامل غیر پایدار نسبت می دهند.</a:t>
            </a:r>
            <a:endParaRPr lang="en-US" sz="32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9553-3F5F-418C-AE10-83C20B22B627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آموزشکده فنی وحرفه ای  امام خمینی (ره)قاین مدرس:ابراهیم شکوهیان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4995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21623" y="600501"/>
            <a:ext cx="247871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fa-IR" sz="4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تاب آوری:</a:t>
            </a:r>
            <a:endParaRPr lang="en-US" sz="4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6527" y="1598262"/>
            <a:ext cx="11377736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fa-IR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نوعی حالت قابل توسعه در فرد که بر اساس آن قادر است در رویارویی با ناکامی ها مصیبت ها و تعارض های زندگی و حتی رویداد های مثبت پیشرفت ها و مسئولیت بیشتر به تلاش افزون تر ادامه دهد و برای دستیابی به موفقیت بیشتر از پای ننشیند.</a:t>
            </a:r>
          </a:p>
          <a:p>
            <a:pPr algn="r"/>
            <a:r>
              <a:rPr lang="fa-I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ویژگی های آن ها:</a:t>
            </a:r>
          </a:p>
          <a:p>
            <a:pPr algn="r"/>
            <a:r>
              <a:rPr lang="fa-IR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1-واقعیت زندگی را به سهولت می پذیرند.</a:t>
            </a:r>
          </a:p>
          <a:p>
            <a:pPr algn="r"/>
            <a:r>
              <a:rPr lang="fa-I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2-ایمان دارند که زندگی پر معناست.</a:t>
            </a:r>
          </a:p>
          <a:p>
            <a:pPr algn="r"/>
            <a:r>
              <a:rPr lang="fa-I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3-دارای توانایی های چشمگیری برای وفق دادن سریع خود با تغییرات بزرگ هستند. </a:t>
            </a:r>
            <a:endParaRPr lang="en-US" sz="32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10095-E3A5-43D5-A8AC-FDC1B37822BF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آموزشکده فنی وحرفه ای  امام خمینی (ره)قاین مدرس:ابراهیم شکوهیان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9053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05508" y="817069"/>
            <a:ext cx="443903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fa-IR" sz="4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نقش زنان در کار آفرینی:</a:t>
            </a:r>
            <a:endParaRPr lang="en-US" sz="4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5583" y="2024543"/>
            <a:ext cx="11377736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fa-IR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زنان در کشورهای رو به توسعه امید اول برای ارتقای خانواده و رشد توسعه کشورهای خود محسوب می شوند موفقیت زنان کار آفرین در جوامع نه تنها سبب </a:t>
            </a:r>
            <a:r>
              <a:rPr lang="fa-IR" sz="32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سودهای</a:t>
            </a:r>
            <a:r>
              <a:rPr lang="fa-IR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اقتصادی می شود بلکه منافع اجتماعی و فرهنگی هم ایجاد می کنند.</a:t>
            </a:r>
          </a:p>
          <a:p>
            <a:pPr algn="r"/>
            <a:r>
              <a:rPr lang="fa-I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زنان به دلیل متعدد از جمله بیکاری و کاهش دستمزد و نارضایتی از شغل قبلی وارد کار آفرینی می شوند.</a:t>
            </a:r>
          </a:p>
          <a:p>
            <a:pPr algn="r"/>
            <a:r>
              <a:rPr lang="fa-IR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سه دلیل مهم کشور ها برای توجه به مقوله کار آفرینی تولید ثروت توسع</a:t>
            </a:r>
            <a:r>
              <a:rPr lang="fa-I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ه تکنولوژی و اشتغال می باشد.</a:t>
            </a:r>
            <a:endParaRPr lang="en-US" sz="32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EC81-03A6-4DAA-96C0-9096F1FBC39D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آموزشکده فنی وحرفه ای  امام خمینی (ره)قاین مدرس:ابراهیم شکوهیان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9698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1599" y="293923"/>
            <a:ext cx="49932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fa-IR" sz="4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نقش زنان در توسعه:</a:t>
            </a:r>
            <a:endParaRPr lang="en-US" sz="4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7765" y="1192878"/>
            <a:ext cx="11472987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fa-IR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یکی از مهمترین معیار ها جهت سنجش درجه توسعه </a:t>
            </a:r>
            <a:r>
              <a:rPr lang="fa-IR" sz="32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یافتگی</a:t>
            </a:r>
            <a:r>
              <a:rPr lang="fa-IR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یک کشور میزان اهمیت و اعتباری است که زنان در آن دارا می باشند.</a:t>
            </a:r>
          </a:p>
          <a:p>
            <a:pPr algn="r"/>
            <a:r>
              <a:rPr lang="fa-I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نکات مهم در گسترش کار آفرینی زنان:</a:t>
            </a:r>
          </a:p>
          <a:p>
            <a:pPr algn="r"/>
            <a:r>
              <a:rPr lang="fa-I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1-توجه به خصوصیات  گروه هدف به ویژه نقش های دوگانه زنان هم به عنوان همسران خانه دار و هم  مادر در پرورش.</a:t>
            </a:r>
          </a:p>
          <a:p>
            <a:pPr algn="r"/>
            <a:r>
              <a:rPr lang="fa-IR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2-شناسایی فرصت ها و خدمات مناسب  کسب و کار</a:t>
            </a:r>
          </a:p>
          <a:p>
            <a:pPr algn="r"/>
            <a:r>
              <a:rPr lang="fa-I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3-فراهم کردن آموزش مفید و موثر همراه با مدیریت مالی دقیق</a:t>
            </a:r>
          </a:p>
          <a:p>
            <a:pPr algn="r"/>
            <a:r>
              <a:rPr lang="fa-IR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4-تاسیس شبکه های کاری و اطمینان از هماهنگی بخش دولتی و غیر دولتی.</a:t>
            </a:r>
          </a:p>
          <a:p>
            <a:pPr algn="r"/>
            <a:r>
              <a:rPr lang="fa-I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5-آموزش افراد در بخش های دولتی.</a:t>
            </a:r>
            <a:r>
              <a:rPr lang="fa-IR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32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D6429-9096-4EBF-805E-95D69DFE1125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آموزشکده فنی وحرفه ای  امام خمینی (ره)قاین مدرس:ابراهیم شکوهیان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1061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4317" y="1443966"/>
            <a:ext cx="37882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fa-IR" sz="4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نرخ کار آفرینی زنان:</a:t>
            </a:r>
            <a:endParaRPr lang="en-US" sz="4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709" y="2966032"/>
            <a:ext cx="11472987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fa-IR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یکی از مسائلی که نتیجه مطالعات متعدد در کشورهای مختلف است پایین بودن نرخ </a:t>
            </a:r>
            <a:r>
              <a:rPr lang="fa-IR" sz="32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کارآفرینی</a:t>
            </a:r>
            <a:r>
              <a:rPr lang="fa-IR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زنان در مقایسه با زنان است.</a:t>
            </a:r>
          </a:p>
          <a:p>
            <a:pPr algn="r"/>
            <a:r>
              <a:rPr lang="fa-I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در فرهنگ های که خانه داری و مادری به عنوان تنها گزینه های بهنجار برای زنان تعریف  شده باشد  انتظار می رود که نرخ </a:t>
            </a:r>
            <a:r>
              <a:rPr lang="fa-IR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کارآفرینی</a:t>
            </a:r>
            <a:r>
              <a:rPr lang="fa-I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زنان نیز کاهش یابد.</a:t>
            </a:r>
            <a:endParaRPr lang="en-US" sz="32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16DE2-A075-496E-916F-80AA0AD14D9B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آموزشکده فنی وحرفه ای  امام خمینی (ره)قاین مدرس:ابراهیم شکوهیان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32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8180" y="218364"/>
            <a:ext cx="61173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fa-IR" sz="4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عوامل موفقیت زنان در کار آفرینی:</a:t>
            </a:r>
            <a:endParaRPr lang="en-US" sz="4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459" y="903627"/>
            <a:ext cx="1143008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fa-IR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1- مهارت های ارتباطی</a:t>
            </a:r>
          </a:p>
          <a:p>
            <a:pPr algn="r"/>
            <a:r>
              <a:rPr lang="fa-I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2- مهارت های مردمی</a:t>
            </a:r>
          </a:p>
          <a:p>
            <a:pPr algn="r"/>
            <a:r>
              <a:rPr lang="fa-IR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3- مهارت های به کار گیری تفکر شبکه ای</a:t>
            </a:r>
          </a:p>
          <a:p>
            <a:pPr algn="r"/>
            <a:r>
              <a:rPr lang="fa-I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4- مهارت برقراری توافق</a:t>
            </a:r>
          </a:p>
          <a:p>
            <a:pPr algn="r"/>
            <a:endParaRPr lang="en-US" sz="32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3" descr="20181010_15485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372" y="3268901"/>
            <a:ext cx="7623188" cy="26477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BDBBF-5F71-40EA-8ED0-A2DDF12115AA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آموزشکده فنی وحرفه ای  امام خمینی (ره)قاین مدرس:ابراهیم شکوهیان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573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52655" y="360413"/>
            <a:ext cx="54505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fa-IR" sz="4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رویکردهای مطالعه کار آفرینی:</a:t>
            </a:r>
            <a:endParaRPr lang="en-US" sz="4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2880" y="1219323"/>
            <a:ext cx="1143008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fa-IR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1- رویکرد اقتصادی</a:t>
            </a:r>
          </a:p>
          <a:p>
            <a:pPr algn="r"/>
            <a:r>
              <a:rPr lang="fa-I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در قالب دو رویکرد قابل بررسی می باشد.</a:t>
            </a:r>
          </a:p>
          <a:p>
            <a:pPr algn="r"/>
            <a:endParaRPr lang="fa-IR" sz="32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/>
            <a:r>
              <a:rPr lang="fa-IR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الف)اقتصاد کلاسیک:</a:t>
            </a:r>
          </a:p>
          <a:p>
            <a:pPr algn="r"/>
            <a:r>
              <a:rPr lang="fa-IR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به سهم اقتصاد در پیش از اواخر قرن نوزدهم اشاره دارد که به اقتصاد سیاسی معروف است.</a:t>
            </a:r>
          </a:p>
          <a:p>
            <a:pPr algn="r"/>
            <a:r>
              <a:rPr lang="fa-I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اقتصاد کلاسیک به چندین مکتب در کشور های مختلف قابل شناسایی  است:</a:t>
            </a:r>
          </a:p>
          <a:p>
            <a:pPr algn="r"/>
            <a:r>
              <a:rPr lang="fa-IR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مکتب آمریکایی – انگلیسی - فرانسوی</a:t>
            </a:r>
          </a:p>
          <a:p>
            <a:pPr algn="r"/>
            <a:endParaRPr lang="en-US" sz="32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7F22B-B2C7-4774-AEA9-DC92DF554644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آموزشکده فنی وحرفه ای  امام خمینی (ره)قاین مدرس:ابراهیم شکوهیان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0261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906" y="308992"/>
            <a:ext cx="9106989" cy="1325563"/>
          </a:xfrm>
          <a:noFill/>
        </p:spPr>
        <p:txBody>
          <a:bodyPr>
            <a:normAutofit/>
          </a:bodyPr>
          <a:lstStyle/>
          <a:p>
            <a:pPr algn="ctr"/>
            <a:r>
              <a:rPr lang="fa-IR" sz="6600" b="1" dirty="0" smtClean="0">
                <a:solidFill>
                  <a:schemeClr val="accent5">
                    <a:lumMod val="50000"/>
                  </a:schemeClr>
                </a:solidFill>
                <a:cs typeface="B Nazanin" panose="00000400000000000000" pitchFamily="2" charset="-78"/>
              </a:rPr>
              <a:t>درس کار آفرینی 982</a:t>
            </a:r>
            <a:endParaRPr lang="en-US" sz="8000" b="1" dirty="0">
              <a:solidFill>
                <a:schemeClr val="accent5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62552" y="2224585"/>
            <a:ext cx="10028362" cy="107796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900" dirty="0">
                <a:cs typeface="B Nazanin" panose="00000400000000000000" pitchFamily="2" charset="-78"/>
              </a:rPr>
              <a:t>      </a:t>
            </a:r>
            <a:endParaRPr lang="en-US" sz="3900" dirty="0" smtClean="0">
              <a:cs typeface="B Nazanin" panose="00000400000000000000" pitchFamily="2" charset="-78"/>
            </a:endParaRPr>
          </a:p>
          <a:p>
            <a:pPr algn="ctr"/>
            <a:r>
              <a:rPr lang="fa-IR" sz="3900" dirty="0" smtClean="0">
                <a:cs typeface="B Nazanin" panose="00000400000000000000" pitchFamily="2" charset="-78"/>
              </a:rPr>
              <a:t>ونقش زنان در کار آفرینی</a:t>
            </a:r>
            <a:r>
              <a:rPr lang="en-US" sz="3900" dirty="0" smtClean="0">
                <a:cs typeface="B Nazanin" panose="00000400000000000000" pitchFamily="2" charset="-78"/>
              </a:rPr>
              <a:t> </a:t>
            </a:r>
            <a:r>
              <a:rPr lang="fa-IR" sz="3900" dirty="0" smtClean="0">
                <a:cs typeface="B Nazanin" panose="00000400000000000000" pitchFamily="2" charset="-78"/>
              </a:rPr>
              <a:t>کارآفرینی</a:t>
            </a:r>
            <a:r>
              <a:rPr lang="en-US" sz="5200" dirty="0" smtClean="0">
                <a:cs typeface="B Nazanin" panose="00000400000000000000" pitchFamily="2" charset="-78"/>
              </a:rPr>
              <a:t> </a:t>
            </a:r>
            <a:r>
              <a:rPr lang="fa-IR" sz="5200" dirty="0" smtClean="0">
                <a:cs typeface="B Nazanin" panose="00000400000000000000" pitchFamily="2" charset="-78"/>
              </a:rPr>
              <a:t>جلسه دوم</a:t>
            </a:r>
            <a:r>
              <a:rPr lang="fa-IR" sz="3900" dirty="0" smtClean="0">
                <a:cs typeface="B Nazanin" panose="00000400000000000000" pitchFamily="2" charset="-78"/>
              </a:rPr>
              <a:t> :  کارآفرینی ، شاخص ها وعناصر فرآیند</a:t>
            </a:r>
            <a:endParaRPr lang="fa-IR" sz="3900" dirty="0">
              <a:cs typeface="B Nazanin" panose="00000400000000000000" pitchFamily="2" charset="-7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71163" y="3190572"/>
            <a:ext cx="7129054" cy="5953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3600" dirty="0" smtClean="0">
                <a:cs typeface="B Nazanin" panose="00000400000000000000" pitchFamily="2" charset="-78"/>
              </a:rPr>
              <a:t>مدرس:</a:t>
            </a:r>
            <a:endParaRPr lang="en-US" sz="3600" dirty="0">
              <a:cs typeface="B Nazanin" panose="00000400000000000000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59875" y="4089403"/>
            <a:ext cx="7129053" cy="59531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6000" dirty="0" smtClean="0">
                <a:cs typeface="B Nazanin" panose="00000400000000000000" pitchFamily="2" charset="-78"/>
              </a:rPr>
              <a:t>ابراهیم شکوهیان</a:t>
            </a:r>
            <a:endParaRPr lang="en-US" sz="6000" dirty="0">
              <a:cs typeface="B Nazanin" panose="000004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73707" y="5112322"/>
            <a:ext cx="95397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5400" dirty="0">
                <a:solidFill>
                  <a:srgbClr val="0F0044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آموزشکده فنی و حرفه ای امام خمینی (ره) قاین</a:t>
            </a:r>
            <a:endParaRPr lang="en-US" sz="5400" dirty="0">
              <a:solidFill>
                <a:srgbClr val="0F0044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B432A-767C-46CF-B798-B069BD7DB00D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آموزشکده فنی وحرفه ای  امام خمینی (ره)قاین مدرس:ابراهیم شکوهیان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002507" y="1745177"/>
            <a:ext cx="5049672" cy="5953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8800" dirty="0" smtClean="0">
                <a:cs typeface="B Nazanin" panose="00000400000000000000" pitchFamily="2" charset="-78"/>
              </a:rPr>
              <a:t>فصل اول</a:t>
            </a:r>
            <a:endParaRPr lang="en-US" sz="66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3046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95598" y="409433"/>
            <a:ext cx="42627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fa-IR" sz="4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ب) اقتصاد </a:t>
            </a:r>
            <a:r>
              <a:rPr lang="fa-IR" sz="40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نئو</a:t>
            </a:r>
            <a:r>
              <a:rPr lang="fa-IR" sz="4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کلاسیک:</a:t>
            </a:r>
            <a:endParaRPr lang="en-US" sz="4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456" y="1819826"/>
            <a:ext cx="11472987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fa-IR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در اقتصاد </a:t>
            </a:r>
            <a:r>
              <a:rPr lang="fa-IR" sz="32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نئو</a:t>
            </a:r>
            <a:r>
              <a:rPr lang="fa-IR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کلاسیک اعتقاد بر آن است که وقتی سیستم در تعادل به سر می برد گرایش کمی به کار آفرینی  وجود دارد.</a:t>
            </a:r>
          </a:p>
          <a:p>
            <a:pPr algn="r"/>
            <a:r>
              <a:rPr lang="fa-I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در مدل اولیه تعادل کار آفرین به عنوان مدیر یا هماهنگ کننده سه عامل اصلی تولید یعنی زمین و نیروی کار و سرمایه در نظر گرفته می شود.</a:t>
            </a:r>
          </a:p>
          <a:p>
            <a:pPr algn="r"/>
            <a:r>
              <a:rPr lang="fa-IR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توسعه کسب و کار به فردی بیش از یک مدیر نیاز دارد و مستلزم موارد زیر است:</a:t>
            </a:r>
          </a:p>
          <a:p>
            <a:pPr algn="r"/>
            <a:r>
              <a:rPr lang="fa-I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دانش مبادله – دانش فنی – توانایی پیش بینی – توانایی شناسایی فرصت ها – توانایی رهبری – تمایل به بهبود عملکرد</a:t>
            </a:r>
            <a:endParaRPr lang="en-US" sz="32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75E5-6FDD-40B6-B96F-6D03A78F476F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آموزشکده فنی وحرفه ای  امام خمینی (ره)قاین مدرس:ابراهیم شکوهیان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9583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10" y="982639"/>
            <a:ext cx="11282485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 rtl="1"/>
            <a:r>
              <a:rPr lang="fa-IR" sz="32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کارآ</a:t>
            </a:r>
            <a:r>
              <a:rPr lang="fa-IR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فرینان</a:t>
            </a:r>
            <a:r>
              <a:rPr lang="fa-I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از نظر کار </a:t>
            </a:r>
            <a:r>
              <a:rPr lang="fa-IR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نایت</a:t>
            </a:r>
            <a:r>
              <a:rPr lang="fa-I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توانایی هدایت دیگران را در شرایط عدم اطمینان دارند که این توانایی مستلزم موارد زیر است:</a:t>
            </a:r>
          </a:p>
          <a:p>
            <a:pPr algn="just" rtl="1"/>
            <a:r>
              <a:rPr lang="fa-IR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دانش و قضاوت – آینده نگری – توانایی سطح بالای مدیریتی </a:t>
            </a:r>
            <a:r>
              <a:rPr lang="fa-I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اعتماد به نفس</a:t>
            </a:r>
            <a:endParaRPr lang="fa-IR" sz="32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 rtl="1"/>
            <a:r>
              <a:rPr lang="fa-I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در تئوری توسعه اقتصادی </a:t>
            </a:r>
            <a:r>
              <a:rPr lang="fa-IR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شومیتر</a:t>
            </a:r>
            <a:r>
              <a:rPr lang="fa-I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نقش کار آفرین تخریب وضع موجود از طریق نو آوری است.</a:t>
            </a:r>
          </a:p>
          <a:p>
            <a:pPr algn="just" rtl="1"/>
            <a:r>
              <a:rPr lang="fa-IR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نو آوری ممکن است در شکل های مختلف به وجود آید:</a:t>
            </a:r>
          </a:p>
          <a:p>
            <a:pPr algn="just" rtl="1"/>
            <a:r>
              <a:rPr lang="fa-I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خلق محصول جدید – تبدیل کیفیت محصول فعلی – توسعه فرآیند جدید تولید – ایجاد بازار جدید – ایجاد یک سازمان جدید عرضه – ایجاد یک سازمان یا حرفه جدید</a:t>
            </a:r>
            <a:endParaRPr lang="en-US" sz="32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3792C-799C-46DE-AB9C-9CD8003A46ED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آموزشکده فنی وحرفه ای  امام خمینی (ره)قاین مدرس:ابراهیم شکوهیان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19216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6414" y="490422"/>
            <a:ext cx="51010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fa-IR" sz="4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2- رویکرد فرهنگی-اجتماعی</a:t>
            </a:r>
            <a:endParaRPr lang="en-US" sz="4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457" y="1915360"/>
            <a:ext cx="11472987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fa-IR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این رویکرد کار آفرین را به محیط یا زمینه فرهنگی-اجتماعی مرتبط می کند و به فرهنگ به عنوان عامل تعیین کننده کار آفرینی می نگرد و برای رشد </a:t>
            </a:r>
            <a:r>
              <a:rPr lang="fa-IR" sz="32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کارآ</a:t>
            </a:r>
            <a:r>
              <a:rPr lang="fa-IR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فرینی</a:t>
            </a:r>
            <a:r>
              <a:rPr lang="fa-I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در یک جامعه تناسب بین سازنده ایدئولوژیکی و رفتار اقتصادی را ضروری می داند.</a:t>
            </a:r>
          </a:p>
          <a:p>
            <a:pPr algn="r"/>
            <a:r>
              <a:rPr lang="fa-IR" sz="32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هافستد</a:t>
            </a:r>
            <a:r>
              <a:rPr lang="fa-IR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در تبیین تفاوت مدل های فرهنگی کشورها چهر بعد را برای یک فرهنگ ذکر کرده است:</a:t>
            </a:r>
          </a:p>
          <a:p>
            <a:pPr algn="r"/>
            <a:r>
              <a:rPr lang="fa-I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فاصله قدرت – فردگرایی در مقابل جمع گرایی</a:t>
            </a:r>
          </a:p>
          <a:p>
            <a:pPr algn="r"/>
            <a:r>
              <a:rPr lang="fa-IR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اجتناب از عدم اطمینان – مرد سالاری</a:t>
            </a:r>
            <a:endParaRPr lang="en-US" sz="32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0044-4597-4F05-962A-4BE94D5115C4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آموزشکده فنی وحرفه ای  امام خمینی (ره)قاین مدرس:ابراهیم شکوهیان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48890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41228" y="347664"/>
            <a:ext cx="577273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fa-IR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r>
              <a:rPr lang="fa-IR" sz="4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رویکرد ویژگی های شخصیتی</a:t>
            </a:r>
            <a:endParaRPr lang="en-US" sz="4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459" y="1055550"/>
            <a:ext cx="113777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fa-IR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طبق این رویکرد ویژگی های شخصیتی مشخص و معینی افراد را مستعد کار آفرینی می کند بنابراین یکی از مباحثی که بطور مکرر در مورد آن تحقیق شده جستجو برای تعیین ویژگی های روانشناختی مشترک کار آفرین </a:t>
            </a:r>
            <a:r>
              <a:rPr lang="fa-IR" sz="32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هاست</a:t>
            </a:r>
            <a:r>
              <a:rPr lang="fa-IR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</p:txBody>
      </p:sp>
      <p:pic>
        <p:nvPicPr>
          <p:cNvPr id="4" name="Picture 3" descr="20181010_15483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12" y="3143248"/>
            <a:ext cx="6000792" cy="32067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Voice 047-1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1049035" y="5857892"/>
            <a:ext cx="406400" cy="3048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018C2-BA4A-4FED-8231-18C039392AE6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آموزشکده فنی وحرفه ای  امام خمینی (ره)قاین مدرس:ابراهیم شکوهیان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447139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6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D9D5F-D024-4FB6-BBDD-DDCC0A37BD9B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آموزشکده فنی وحرفه ای  امام خمینی (ره)قاین مدرس:ابراهیم شکوهیان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34</a:t>
            </a:fld>
            <a:endParaRPr lang="en-US" dirty="0"/>
          </a:p>
        </p:txBody>
      </p:sp>
      <p:pic>
        <p:nvPicPr>
          <p:cNvPr id="5" name="Picture 2" descr="Mammoth Peak, Yosemite National Park,  Californ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</p:spPr>
      </p:pic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6908800" y="2971801"/>
            <a:ext cx="4751917" cy="646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fa-IR" sz="36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cs typeface="B Yagut"/>
              </a:rPr>
              <a:t>زنده باد تنوع...</a:t>
            </a:r>
          </a:p>
        </p:txBody>
      </p:sp>
      <p:sp>
        <p:nvSpPr>
          <p:cNvPr id="8" name="Bevel 7"/>
          <p:cNvSpPr/>
          <p:nvPr/>
        </p:nvSpPr>
        <p:spPr>
          <a:xfrm>
            <a:off x="327546" y="4858603"/>
            <a:ext cx="2292824" cy="13647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6600" dirty="0" smtClean="0">
                <a:solidFill>
                  <a:srgbClr val="92D050"/>
                </a:solidFill>
              </a:rPr>
              <a:t>پایان</a:t>
            </a:r>
            <a:endParaRPr lang="fa-IR" sz="66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73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 descr="Canvas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1219200"/>
          </a:xfrm>
          <a:blipFill dpi="0" rotWithShape="0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rtl="1"/>
            <a:r>
              <a:rPr lang="fa-IR" sz="3600" b="1">
                <a:solidFill>
                  <a:srgbClr val="000066"/>
                </a:solidFill>
              </a:rPr>
              <a:t>تعاریف کارآفرینی</a:t>
            </a:r>
            <a:br>
              <a:rPr lang="fa-IR" sz="3600" b="1">
                <a:solidFill>
                  <a:srgbClr val="000066"/>
                </a:solidFill>
              </a:rPr>
            </a:br>
            <a:r>
              <a:rPr lang="en-US" sz="3600" b="1">
                <a:solidFill>
                  <a:srgbClr val="000066"/>
                </a:solidFill>
              </a:rPr>
              <a:t>Entrepreneurship</a:t>
            </a:r>
          </a:p>
        </p:txBody>
      </p:sp>
      <p:sp>
        <p:nvSpPr>
          <p:cNvPr id="12291" name="Rectangle 3" descr="Canvas"/>
          <p:cNvSpPr>
            <a:spLocks noGrp="1" noChangeArrowheads="1"/>
          </p:cNvSpPr>
          <p:nvPr>
            <p:ph type="subTitle" idx="1"/>
          </p:nvPr>
        </p:nvSpPr>
        <p:spPr>
          <a:xfrm>
            <a:off x="0" y="1213128"/>
            <a:ext cx="12192000" cy="4704928"/>
          </a:xfrm>
          <a:blipFill dpi="0" rotWithShape="0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algn="r"/>
            <a:r>
              <a:rPr lang="fa-IR" sz="2800" dirty="0"/>
              <a:t>روند شکل گیری  تفکرات  تولید ارزش افزوده از طریق تولید، خدمات و یا هرگونه خروجی اقتصادی که به همراه خود ایده سازی  و خلاقیت های  ذهنی ،  فرصت شناسی (فرصت طلبی) ، ابتکار عمل ، پشتکار و سخت کوشی را کارآفرینی می گویند.</a:t>
            </a:r>
          </a:p>
          <a:p>
            <a:pPr algn="r"/>
            <a:endParaRPr lang="fa-IR" sz="2800" dirty="0"/>
          </a:p>
          <a:p>
            <a:pPr algn="r"/>
            <a:endParaRPr lang="fa-IR" sz="2800" dirty="0"/>
          </a:p>
          <a:p>
            <a:pPr algn="r"/>
            <a:endParaRPr lang="fa-IR" sz="2800" dirty="0"/>
          </a:p>
          <a:p>
            <a:pPr algn="r"/>
            <a:endParaRPr lang="fa-IR" sz="2800" dirty="0"/>
          </a:p>
          <a:p>
            <a:pPr algn="r"/>
            <a:endParaRPr lang="en-US" sz="2800" dirty="0"/>
          </a:p>
        </p:txBody>
      </p:sp>
      <p:pic>
        <p:nvPicPr>
          <p:cNvPr id="12293" name="Picture 5" descr="SCULPT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198" y="3038440"/>
            <a:ext cx="4806951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A8BZNZ3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00" y="3538912"/>
            <a:ext cx="5080000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1318FE-AABC-46D6-B43B-C687A9416785}" type="datetime1">
              <a:rPr lang="en-US" smtClean="0"/>
              <a:t>3/16/2020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آموزشکده فنی وحرفه ای  امام خمینی (ره)قاین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94B5C-BA52-4CC3-86CF-536AFE215A75}" type="slidenum">
              <a:rPr lang="fa-IR" smtClean="0"/>
              <a:pPr>
                <a:defRPr/>
              </a:pPr>
              <a:t>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7882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 descr="Canvas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1219200"/>
          </a:xfrm>
          <a:blipFill dpi="0" rotWithShape="0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rtl="1"/>
            <a:r>
              <a:rPr lang="fa-IR" sz="3600" b="1" dirty="0">
                <a:solidFill>
                  <a:srgbClr val="000066"/>
                </a:solidFill>
              </a:rPr>
              <a:t>تعاریف کارآفرینی</a:t>
            </a:r>
            <a:br>
              <a:rPr lang="fa-IR" sz="3600" b="1" dirty="0">
                <a:solidFill>
                  <a:srgbClr val="000066"/>
                </a:solidFill>
              </a:rPr>
            </a:br>
            <a:r>
              <a:rPr lang="en-US" sz="3600" b="1" dirty="0">
                <a:solidFill>
                  <a:srgbClr val="000066"/>
                </a:solidFill>
              </a:rPr>
              <a:t>Entrepreneurship</a:t>
            </a:r>
          </a:p>
        </p:txBody>
      </p:sp>
      <p:sp>
        <p:nvSpPr>
          <p:cNvPr id="138243" name="Rectangle 3" descr="Canvas"/>
          <p:cNvSpPr>
            <a:spLocks noGrp="1" noChangeArrowheads="1"/>
          </p:cNvSpPr>
          <p:nvPr>
            <p:ph type="subTitle" idx="1"/>
          </p:nvPr>
        </p:nvSpPr>
        <p:spPr>
          <a:xfrm>
            <a:off x="573205" y="1214651"/>
            <a:ext cx="10959153" cy="4735773"/>
          </a:xfrm>
          <a:blipFill dpi="0" rotWithShape="0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algn="r"/>
            <a:r>
              <a:rPr lang="fa-IR" sz="2800" dirty="0"/>
              <a:t>کارآفرینی : فرآیندی که بتواند با استفاده از خلاقیت ، چیز نوئی را همراه با ارزش جدید با استفاده از شناخت زمان ، منابع و بکارگیری ریسک و همراه کردن ً همراهان ً بوجود آورد ، کارآفرینی نامیده می شود.</a:t>
            </a:r>
          </a:p>
          <a:p>
            <a:pPr algn="r"/>
            <a:endParaRPr lang="fa-IR" sz="2800" dirty="0"/>
          </a:p>
          <a:p>
            <a:pPr algn="r"/>
            <a:endParaRPr lang="fa-IR" sz="2800" dirty="0"/>
          </a:p>
          <a:p>
            <a:pPr algn="r"/>
            <a:endParaRPr lang="fa-IR" sz="2800" dirty="0"/>
          </a:p>
          <a:p>
            <a:pPr algn="r"/>
            <a:endParaRPr lang="fa-IR" sz="2800" dirty="0"/>
          </a:p>
          <a:p>
            <a:pPr algn="r"/>
            <a:endParaRPr lang="fa-IR" sz="2800" dirty="0"/>
          </a:p>
          <a:p>
            <a:pPr algn="r"/>
            <a:endParaRPr lang="en-US" sz="2800" dirty="0"/>
          </a:p>
        </p:txBody>
      </p:sp>
      <p:pic>
        <p:nvPicPr>
          <p:cNvPr id="138244" name="Picture 4" descr="BD04972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297" y="2912725"/>
            <a:ext cx="6908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CFEBF9-1210-4851-A2B7-F9B404D39EB2}" type="datetime1">
              <a:rPr lang="en-US" smtClean="0"/>
              <a:t>3/16/2020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آموزشکده فنی وحرفه ای  امام خمینی (ره)قاین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94B5C-BA52-4CC3-86CF-536AFE215A75}" type="slidenum">
              <a:rPr lang="fa-IR" smtClean="0"/>
              <a:pPr>
                <a:defRPr/>
              </a:pPr>
              <a:t>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5327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 descr="Canvas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1999" cy="1600200"/>
          </a:xfrm>
          <a:blipFill dpi="0" rotWithShape="0">
            <a:blip r:embed="rId3"/>
            <a:srcRect/>
            <a:tile tx="0" ty="0" sx="100000" sy="100000" flip="none" algn="tl"/>
          </a:blipFill>
        </p:spPr>
        <p:txBody>
          <a:bodyPr>
            <a:normAutofit/>
          </a:bodyPr>
          <a:lstStyle/>
          <a:p>
            <a:pPr rtl="1"/>
            <a:r>
              <a:rPr lang="fa-IR" sz="3600" b="1" dirty="0">
                <a:solidFill>
                  <a:srgbClr val="000066"/>
                </a:solidFill>
              </a:rPr>
              <a:t>تعاریف کارآفرینی</a:t>
            </a:r>
            <a:br>
              <a:rPr lang="fa-IR" sz="3600" b="1" dirty="0">
                <a:solidFill>
                  <a:srgbClr val="000066"/>
                </a:solidFill>
              </a:rPr>
            </a:br>
            <a:r>
              <a:rPr lang="en-US" sz="3600" b="1" dirty="0">
                <a:solidFill>
                  <a:srgbClr val="000066"/>
                </a:solidFill>
              </a:rPr>
              <a:t>Entrepreneurship</a:t>
            </a:r>
          </a:p>
        </p:txBody>
      </p:sp>
      <p:sp>
        <p:nvSpPr>
          <p:cNvPr id="14339" name="Rectangle 3" descr="Canvas"/>
          <p:cNvSpPr>
            <a:spLocks noGrp="1" noChangeArrowheads="1"/>
          </p:cNvSpPr>
          <p:nvPr>
            <p:ph type="subTitle" idx="1"/>
          </p:nvPr>
        </p:nvSpPr>
        <p:spPr>
          <a:xfrm>
            <a:off x="0" y="1579592"/>
            <a:ext cx="9299613" cy="4160890"/>
          </a:xfrm>
          <a:blipFill dpi="0" rotWithShape="0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algn="r"/>
            <a:r>
              <a:rPr lang="fa-IR" sz="2800" dirty="0"/>
              <a:t>هرانسانی که در زندگی اقتصادی خود بتواند مسئولیت اجراء یک پروژه اقتصادی (طرح درآمدزا) را ضمن ساماندهی مجموعه خلاقیتها و فرصتها را همراه با سازماندهی منابع ضمن تقبل ریسک و شکست را بعهده بگیرد کارآفرین خطاب می شود.</a:t>
            </a:r>
          </a:p>
          <a:p>
            <a:pPr algn="r" rtl="1"/>
            <a:endParaRPr lang="en-US" sz="2800" dirty="0"/>
          </a:p>
        </p:txBody>
      </p:sp>
      <p:pic>
        <p:nvPicPr>
          <p:cNvPr id="14340" name="Picture 4" descr="EDCN02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808" y="908720"/>
            <a:ext cx="3415221" cy="483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7D372D-6D19-4D6F-9320-2D9251E14807}" type="datetime1">
              <a:rPr lang="en-US" smtClean="0"/>
              <a:t>3/16/2020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آموزشکده فنی وحرفه ای  امام خمینی (ره)قاین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94B5C-BA52-4CC3-86CF-536AFE215A75}" type="slidenum">
              <a:rPr lang="fa-IR" smtClean="0"/>
              <a:pPr>
                <a:defRPr/>
              </a:pPr>
              <a:t>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2560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 descr="Canvas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1447800"/>
          </a:xfrm>
          <a:blipFill dpi="0" rotWithShape="0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rtl="1"/>
            <a:r>
              <a:rPr lang="fa-IR" sz="3600" b="1" dirty="0">
                <a:solidFill>
                  <a:srgbClr val="000066"/>
                </a:solidFill>
              </a:rPr>
              <a:t>تعاریف کارآفرینی</a:t>
            </a:r>
            <a:br>
              <a:rPr lang="fa-IR" sz="3600" b="1" dirty="0">
                <a:solidFill>
                  <a:srgbClr val="000066"/>
                </a:solidFill>
              </a:rPr>
            </a:br>
            <a:r>
              <a:rPr lang="en-US" sz="3600" b="1" dirty="0">
                <a:solidFill>
                  <a:srgbClr val="000066"/>
                </a:solidFill>
              </a:rPr>
              <a:t>Entrepreneurship</a:t>
            </a:r>
          </a:p>
        </p:txBody>
      </p:sp>
      <p:sp>
        <p:nvSpPr>
          <p:cNvPr id="16387" name="Rectangle 3" descr="Canvas"/>
          <p:cNvSpPr>
            <a:spLocks noGrp="1" noChangeArrowheads="1"/>
          </p:cNvSpPr>
          <p:nvPr>
            <p:ph type="subTitle" idx="1"/>
          </p:nvPr>
        </p:nvSpPr>
        <p:spPr>
          <a:xfrm>
            <a:off x="431371" y="1447800"/>
            <a:ext cx="11151029" cy="4516272"/>
          </a:xfrm>
          <a:blipFill dpi="0" rotWithShape="0">
            <a:blip r:embed="rId3"/>
            <a:srcRect/>
            <a:tile tx="0" ty="0" sx="100000" sy="100000" flip="none" algn="tl"/>
          </a:blipFill>
        </p:spPr>
        <p:txBody>
          <a:bodyPr>
            <a:normAutofit fontScale="70000" lnSpcReduction="20000"/>
          </a:bodyPr>
          <a:lstStyle/>
          <a:p>
            <a:pPr algn="r"/>
            <a:r>
              <a:rPr lang="fa-IR" sz="2800" dirty="0"/>
              <a:t>عوامل کلیدی :</a:t>
            </a:r>
            <a:endParaRPr lang="fa-IR" sz="2400" b="1" dirty="0"/>
          </a:p>
          <a:p>
            <a:pPr algn="r" rtl="1"/>
            <a:r>
              <a:rPr lang="fa-IR" sz="2400" b="1" dirty="0"/>
              <a:t>                1- شناخت هدف </a:t>
            </a:r>
            <a:r>
              <a:rPr lang="en-US" sz="2400" b="1" dirty="0"/>
              <a:t>Goal</a:t>
            </a:r>
          </a:p>
          <a:p>
            <a:pPr algn="r" rtl="1"/>
            <a:r>
              <a:rPr lang="en-US" sz="2400" b="1" dirty="0"/>
              <a:t>             </a:t>
            </a:r>
            <a:r>
              <a:rPr lang="fa-IR" sz="2400" b="1" dirty="0"/>
              <a:t>    2- داشتن افق</a:t>
            </a:r>
            <a:r>
              <a:rPr lang="en-US" sz="2400" b="1" dirty="0"/>
              <a:t>Vision  </a:t>
            </a:r>
          </a:p>
          <a:p>
            <a:pPr algn="r" rtl="1"/>
            <a:r>
              <a:rPr lang="fa-IR" sz="2400" b="1" dirty="0"/>
              <a:t>                3- بکارگیری خلاقیتهای ذهنی</a:t>
            </a:r>
            <a:r>
              <a:rPr lang="en-US" sz="2400" b="1" dirty="0"/>
              <a:t>    </a:t>
            </a:r>
          </a:p>
          <a:p>
            <a:pPr algn="l" rtl="1"/>
            <a:r>
              <a:rPr lang="en-US" sz="2400" b="1" dirty="0"/>
              <a:t>         Opportunities Creative</a:t>
            </a:r>
          </a:p>
          <a:p>
            <a:pPr algn="r" rtl="1"/>
            <a:r>
              <a:rPr lang="en-US" sz="2400" b="1" dirty="0"/>
              <a:t>                  </a:t>
            </a:r>
            <a:r>
              <a:rPr lang="fa-IR" sz="2400" b="1" dirty="0"/>
              <a:t>4- واقع بینانه برخورد کردن با تفاوت بین </a:t>
            </a:r>
          </a:p>
          <a:p>
            <a:pPr algn="r" rtl="1"/>
            <a:r>
              <a:rPr lang="fa-IR" sz="2400" b="1" dirty="0"/>
              <a:t>                    خلاقیت ها و فرصت ها</a:t>
            </a:r>
          </a:p>
          <a:p>
            <a:pPr algn="r" rtl="1"/>
            <a:r>
              <a:rPr lang="fa-IR" sz="2400" b="1" dirty="0"/>
              <a:t>                5- جامعه گرا و جامعه پذیر بودن </a:t>
            </a:r>
            <a:endParaRPr lang="en-US" sz="2400" b="1" dirty="0"/>
          </a:p>
          <a:p>
            <a:pPr algn="l" rtl="1"/>
            <a:r>
              <a:rPr lang="en-US" sz="2400" b="1" dirty="0"/>
              <a:t>           Social Acceptance</a:t>
            </a:r>
            <a:endParaRPr lang="fa-IR" sz="2400" b="1" dirty="0"/>
          </a:p>
          <a:p>
            <a:pPr algn="r" rtl="1"/>
            <a:r>
              <a:rPr lang="fa-IR" sz="2400" b="1" dirty="0"/>
              <a:t>                6- شهامت ، ابتکار، امیدوار و ریسک پذیربودن</a:t>
            </a:r>
          </a:p>
          <a:p>
            <a:pPr algn="l" rtl="1"/>
            <a:r>
              <a:rPr lang="en-US" sz="2400" b="1" dirty="0"/>
              <a:t>           Active , Brave , Risk  Taking</a:t>
            </a:r>
            <a:endParaRPr lang="en-US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C7D98E-5441-48C3-A263-8856C54253F7}" type="datetime1">
              <a:rPr lang="en-US" smtClean="0"/>
              <a:t>3/16/2020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آموزشکده فنی وحرفه ای  امام خمینی (ره)قاین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94B5C-BA52-4CC3-86CF-536AFE215A75}" type="slidenum">
              <a:rPr lang="fa-IR" smtClean="0"/>
              <a:pPr>
                <a:defRPr/>
              </a:pPr>
              <a:t>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514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 descr="Canvas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1376968"/>
          </a:xfrm>
          <a:blipFill dpi="0" rotWithShape="0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rtl="1"/>
            <a:r>
              <a:rPr lang="fa-IR" sz="3600" b="1">
                <a:solidFill>
                  <a:srgbClr val="000066"/>
                </a:solidFill>
              </a:rPr>
              <a:t>ابعاد کارآفرینی</a:t>
            </a:r>
            <a:endParaRPr lang="en-US" sz="3600" b="1">
              <a:solidFill>
                <a:srgbClr val="000066"/>
              </a:solidFill>
            </a:endParaRPr>
          </a:p>
        </p:txBody>
      </p:sp>
      <p:sp>
        <p:nvSpPr>
          <p:cNvPr id="18435" name="Rectangle 3" descr="Canvas"/>
          <p:cNvSpPr>
            <a:spLocks noGrp="1" noChangeArrowheads="1"/>
          </p:cNvSpPr>
          <p:nvPr>
            <p:ph type="subTitle" idx="1"/>
          </p:nvPr>
        </p:nvSpPr>
        <p:spPr>
          <a:xfrm>
            <a:off x="431371" y="1371600"/>
            <a:ext cx="11151029" cy="4510585"/>
          </a:xfrm>
          <a:blipFill dpi="0" rotWithShape="0">
            <a:blip r:embed="rId3"/>
            <a:srcRect/>
            <a:tile tx="0" ty="0" sx="100000" sy="100000" flip="none" algn="tl"/>
          </a:blipFill>
        </p:spPr>
        <p:txBody>
          <a:bodyPr>
            <a:normAutofit fontScale="92500" lnSpcReduction="10000"/>
          </a:bodyPr>
          <a:lstStyle/>
          <a:p>
            <a:pPr algn="r"/>
            <a:endParaRPr lang="en-US" sz="2800" dirty="0"/>
          </a:p>
          <a:p>
            <a:pPr algn="r"/>
            <a:r>
              <a:rPr lang="fa-IR" sz="2800" dirty="0"/>
              <a:t>حال می توانیم بگویم  که ابعاد کارآفرینی از 5 عامل (شاخص) تشکیل می گردد:</a:t>
            </a:r>
          </a:p>
          <a:p>
            <a:pPr algn="r"/>
            <a:r>
              <a:rPr lang="fa-IR" sz="2800" dirty="0"/>
              <a:t>    1- خلاق یک چیز نو با ارزش نو</a:t>
            </a:r>
          </a:p>
          <a:p>
            <a:pPr algn="r"/>
            <a:r>
              <a:rPr lang="fa-IR" sz="2800" dirty="0"/>
              <a:t>    2- سازماندهی منابع انسانی و سایر منابع دیگر</a:t>
            </a:r>
          </a:p>
          <a:p>
            <a:pPr algn="r"/>
            <a:r>
              <a:rPr lang="fa-IR" sz="2800" dirty="0"/>
              <a:t>    3- پذیرش دیسک  در راه کسب موفقیت </a:t>
            </a:r>
          </a:p>
          <a:p>
            <a:pPr algn="r"/>
            <a:r>
              <a:rPr lang="fa-IR" sz="2800" dirty="0"/>
              <a:t>    4- برخوردار از هدف ً رشد  ً بعنوان یک مولفه </a:t>
            </a:r>
          </a:p>
          <a:p>
            <a:pPr algn="r"/>
            <a:r>
              <a:rPr lang="fa-IR" sz="2800" dirty="0"/>
              <a:t>        همیشگی</a:t>
            </a:r>
          </a:p>
          <a:p>
            <a:pPr algn="r"/>
            <a:r>
              <a:rPr lang="fa-IR" sz="2800" dirty="0"/>
              <a:t>    5- نوآوری در مقابل تغییرات آزاردهنده </a:t>
            </a:r>
            <a:endParaRPr lang="en-US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173519-ECC5-4038-8ADC-2541C0D8FDA6}" type="datetime1">
              <a:rPr lang="en-US" smtClean="0"/>
              <a:t>3/16/2020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آموزشکده فنی وحرفه ای  امام خمینی (ره)قاین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94B5C-BA52-4CC3-86CF-536AFE215A75}" type="slidenum">
              <a:rPr lang="fa-IR" smtClean="0"/>
              <a:pPr>
                <a:defRPr/>
              </a:pPr>
              <a:t>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4096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 descr="Canvas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1409700"/>
          </a:xfrm>
          <a:blipFill dpi="0" rotWithShape="0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rtl="1"/>
            <a:r>
              <a:rPr lang="fa-IR" sz="3600" b="1">
                <a:solidFill>
                  <a:srgbClr val="000066"/>
                </a:solidFill>
              </a:rPr>
              <a:t>فرآیند کارآفرینی</a:t>
            </a:r>
            <a:br>
              <a:rPr lang="fa-IR" sz="3600" b="1">
                <a:solidFill>
                  <a:srgbClr val="000066"/>
                </a:solidFill>
              </a:rPr>
            </a:br>
            <a:r>
              <a:rPr lang="fa-IR" sz="2800" b="1">
                <a:solidFill>
                  <a:srgbClr val="000066"/>
                </a:solidFill>
              </a:rPr>
              <a:t>فرایند کارآفرینی از هیچ فرمول جادوئی برخوردار نیست</a:t>
            </a:r>
            <a:endParaRPr lang="en-US" sz="2800" b="1" dirty="0">
              <a:solidFill>
                <a:srgbClr val="000066"/>
              </a:solidFill>
            </a:endParaRPr>
          </a:p>
        </p:txBody>
      </p:sp>
      <p:sp>
        <p:nvSpPr>
          <p:cNvPr id="20483" name="Rectangle 3" descr="Canvas"/>
          <p:cNvSpPr>
            <a:spLocks noGrp="1" noChangeArrowheads="1"/>
          </p:cNvSpPr>
          <p:nvPr>
            <p:ph type="subTitle" idx="1"/>
          </p:nvPr>
        </p:nvSpPr>
        <p:spPr>
          <a:xfrm>
            <a:off x="335360" y="1371600"/>
            <a:ext cx="11439061" cy="4346812"/>
          </a:xfrm>
          <a:blipFill dpi="0" rotWithShape="0">
            <a:blip r:embed="rId3"/>
            <a:srcRect/>
            <a:tile tx="0" ty="0" sx="100000" sy="100000" flip="none" algn="tl"/>
          </a:blipFill>
        </p:spPr>
        <p:txBody>
          <a:bodyPr>
            <a:normAutofit fontScale="92500" lnSpcReduction="20000"/>
          </a:bodyPr>
          <a:lstStyle/>
          <a:p>
            <a:endParaRPr lang="en-US" b="1" dirty="0"/>
          </a:p>
          <a:p>
            <a:r>
              <a:rPr lang="fa-IR" b="1" dirty="0"/>
              <a:t>بلکه </a:t>
            </a:r>
            <a:endParaRPr lang="en-US" b="1" dirty="0"/>
          </a:p>
          <a:p>
            <a:r>
              <a:rPr lang="fa-IR" sz="2400" b="1" dirty="0"/>
              <a:t>1- داشتن ایده و شناخت فرصت</a:t>
            </a:r>
            <a:r>
              <a:rPr lang="fa-IR" sz="2800" dirty="0"/>
              <a:t> </a:t>
            </a:r>
          </a:p>
          <a:p>
            <a:pPr algn="r"/>
            <a:r>
              <a:rPr lang="fa-IR" sz="2800" dirty="0"/>
              <a:t>   </a:t>
            </a:r>
            <a:r>
              <a:rPr lang="fa-IR" sz="2000" b="1" dirty="0"/>
              <a:t>(درسازمانها ی کارآفرینی 90 درصد از ایده های خلاق و فرصتهای شناخته</a:t>
            </a:r>
          </a:p>
          <a:p>
            <a:pPr algn="r"/>
            <a:r>
              <a:rPr lang="fa-IR" sz="2000" b="1" dirty="0"/>
              <a:t>     شده حاصل کارگروهی است.) </a:t>
            </a:r>
          </a:p>
          <a:p>
            <a:pPr algn="r"/>
            <a:r>
              <a:rPr lang="fa-IR" sz="2000" b="1" dirty="0"/>
              <a:t> </a:t>
            </a:r>
            <a:r>
              <a:rPr lang="fa-IR" sz="2400" b="1" dirty="0"/>
              <a:t>2-</a:t>
            </a:r>
            <a:r>
              <a:rPr lang="fa-IR" sz="2000" b="1" dirty="0"/>
              <a:t> </a:t>
            </a:r>
            <a:r>
              <a:rPr lang="fa-IR" sz="2400" b="1" dirty="0"/>
              <a:t>قدرت سازماندهی منابع و ایجاد یک بنگاه اقتصادی ( تولیدی، </a:t>
            </a:r>
          </a:p>
          <a:p>
            <a:pPr algn="r"/>
            <a:r>
              <a:rPr lang="fa-IR" sz="2400" b="1" dirty="0"/>
              <a:t>     خدماتی و....)</a:t>
            </a:r>
            <a:r>
              <a:rPr lang="fa-IR" sz="2000" b="1" dirty="0"/>
              <a:t> </a:t>
            </a:r>
            <a:r>
              <a:rPr lang="fa-IR" sz="2400" b="1" dirty="0"/>
              <a:t>که محیط را برای شکل گیری خلاقیتها فراهم می سازد.</a:t>
            </a:r>
            <a:endParaRPr lang="en-US" sz="2400" b="1" dirty="0"/>
          </a:p>
          <a:p>
            <a:pPr algn="r"/>
            <a:r>
              <a:rPr lang="en-US" sz="2400" b="1" dirty="0"/>
              <a:t> </a:t>
            </a:r>
            <a:r>
              <a:rPr lang="fa-IR" sz="2400" b="1" dirty="0"/>
              <a:t> 3- برای شروع ، حتماً نیاز به پول می باشد ، ولی با پول کم هم</a:t>
            </a:r>
          </a:p>
          <a:p>
            <a:pPr algn="r"/>
            <a:r>
              <a:rPr lang="fa-IR" sz="2400" b="1" dirty="0"/>
              <a:t>     می شود شروع کرد.</a:t>
            </a:r>
            <a:endParaRPr lang="en-US" sz="2400" b="1" dirty="0"/>
          </a:p>
          <a:p>
            <a:pPr algn="r"/>
            <a:endParaRPr lang="en-US" sz="2400" b="1" dirty="0"/>
          </a:p>
        </p:txBody>
      </p:sp>
      <p:pic>
        <p:nvPicPr>
          <p:cNvPr id="20485" name="Picture 5" descr="BD04924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371600"/>
            <a:ext cx="20320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5A1004-044F-42A6-A459-7B82312735EC}" type="datetime1">
              <a:rPr lang="en-US" smtClean="0"/>
              <a:t>3/16/2020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آموزشکده فنی وحرفه ای  امام خمینی (ره)قاین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94B5C-BA52-4CC3-86CF-536AFE215A75}" type="slidenum">
              <a:rPr lang="fa-IR" smtClean="0"/>
              <a:pPr>
                <a:defRPr/>
              </a:pPr>
              <a:t>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2463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1435</TotalTime>
  <Words>2667</Words>
  <Application>Microsoft Office PowerPoint</Application>
  <PresentationFormat>Custom</PresentationFormat>
  <Paragraphs>340</Paragraphs>
  <Slides>34</Slides>
  <Notes>13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Droplet</vt:lpstr>
      <vt:lpstr>PowerPoint Presentation</vt:lpstr>
      <vt:lpstr>PowerPoint Presentation</vt:lpstr>
      <vt:lpstr>درس کار آفرینی 982</vt:lpstr>
      <vt:lpstr>تعاریف کارآفرینی Entrepreneurship</vt:lpstr>
      <vt:lpstr>تعاریف کارآفرینی Entrepreneurship</vt:lpstr>
      <vt:lpstr>تعاریف کارآفرینی Entrepreneurship</vt:lpstr>
      <vt:lpstr>تعاریف کارآفرینی Entrepreneurship</vt:lpstr>
      <vt:lpstr>ابعاد کارآفرینی</vt:lpstr>
      <vt:lpstr>فرآیند کارآفرینی فرایند کارآفرینی از هیچ فرمول جادوئی برخوردار نیست</vt:lpstr>
      <vt:lpstr>عوامل تاثیرگذار بر تصمیمات کارآفرینانه</vt:lpstr>
      <vt:lpstr>ویژگی های شخصیتی کارآفرینان </vt:lpstr>
      <vt:lpstr>آنچه را که باید کارآفرینان موفق بدانند(انجام دهند) </vt:lpstr>
      <vt:lpstr>شاخص های کیفی کارآفرینان آموزش دیده (Learned Entrepreneurial) </vt:lpstr>
      <vt:lpstr>شاخص های کیفی کارآفرینان آموزش دیده(دنباله) (Learned Entrepreneurial) </vt:lpstr>
      <vt:lpstr>شاخص های کیفی کارآفرینان آموزش دیده(دنباله) (Learned Entrepreneurial) </vt:lpstr>
      <vt:lpstr>شاخص های کیفی کارآفرینان آموزش دیده(دنباله) (Learned Entrepreneurial)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TOLU</cp:lastModifiedBy>
  <cp:revision>48</cp:revision>
  <dcterms:created xsi:type="dcterms:W3CDTF">2018-09-22T09:16:15Z</dcterms:created>
  <dcterms:modified xsi:type="dcterms:W3CDTF">2020-03-16T11:31:00Z</dcterms:modified>
</cp:coreProperties>
</file>